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Raleway Medium" charset="1" panose="00000000000000000000"/>
      <p:regular r:id="rId16"/>
    </p:embeddedFont>
    <p:embeddedFont>
      <p:font typeface="Raleway Semi-Bold"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Inter" charset="1" panose="020B0502030000000004"/>
      <p:regular r:id="rId20"/>
    </p:embeddedFont>
    <p:embeddedFont>
      <p:font typeface="Inter Bold" charset="1" panose="020B080203000000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08050" y="2014066"/>
            <a:ext cx="5746778" cy="6258867"/>
          </a:xfrm>
          <a:custGeom>
            <a:avLst/>
            <a:gdLst/>
            <a:ahLst/>
            <a:cxnLst/>
            <a:rect r="r" b="b" t="t" l="l"/>
            <a:pathLst>
              <a:path h="6258867" w="5746778">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19200" y="2223951"/>
            <a:ext cx="8380612" cy="3459100"/>
          </a:xfrm>
          <a:prstGeom prst="rect">
            <a:avLst/>
          </a:prstGeom>
        </p:spPr>
        <p:txBody>
          <a:bodyPr anchor="t" rtlCol="false" tIns="0" lIns="0" bIns="0" rIns="0">
            <a:spAutoFit/>
          </a:bodyPr>
          <a:lstStyle/>
          <a:p>
            <a:pPr algn="l" marL="0" indent="0" lvl="1">
              <a:lnSpc>
                <a:spcPts val="13086"/>
              </a:lnSpc>
            </a:pPr>
            <a:r>
              <a:rPr lang="en-US" b="true" sz="14540" spc="-668">
                <a:solidFill>
                  <a:srgbClr val="000000"/>
                </a:solidFill>
                <a:latin typeface="Raleway Medium"/>
                <a:ea typeface="Raleway Medium"/>
                <a:cs typeface="Raleway Medium"/>
                <a:sym typeface="Raleway Medium"/>
              </a:rPr>
              <a:t>Weather Prediction</a:t>
            </a:r>
          </a:p>
        </p:txBody>
      </p:sp>
      <p:sp>
        <p:nvSpPr>
          <p:cNvPr name="TextBox 5" id="5"/>
          <p:cNvSpPr txBox="true"/>
          <p:nvPr/>
        </p:nvSpPr>
        <p:spPr>
          <a:xfrm rot="0">
            <a:off x="1219200" y="6370946"/>
            <a:ext cx="9179504" cy="752475"/>
          </a:xfrm>
          <a:prstGeom prst="rect">
            <a:avLst/>
          </a:prstGeom>
        </p:spPr>
        <p:txBody>
          <a:bodyPr anchor="t" rtlCol="false" tIns="0" lIns="0" bIns="0" rIns="0">
            <a:spAutoFit/>
          </a:bodyPr>
          <a:lstStyle/>
          <a:p>
            <a:pPr algn="l" marL="0" indent="0" lvl="1">
              <a:lnSpc>
                <a:spcPts val="5400"/>
              </a:lnSpc>
            </a:pPr>
            <a:r>
              <a:rPr lang="en-US" b="true" sz="6000" spc="-276">
                <a:solidFill>
                  <a:srgbClr val="000000"/>
                </a:solidFill>
                <a:latin typeface="Raleway Medium"/>
                <a:ea typeface="Raleway Medium"/>
                <a:cs typeface="Raleway Medium"/>
                <a:sym typeface="Raleway Medium"/>
              </a:rPr>
              <a:t>Using IBM SPSS Modeler</a:t>
            </a:r>
          </a:p>
        </p:txBody>
      </p:sp>
      <p:sp>
        <p:nvSpPr>
          <p:cNvPr name="TextBox 6" id="6"/>
          <p:cNvSpPr txBox="true"/>
          <p:nvPr/>
        </p:nvSpPr>
        <p:spPr>
          <a:xfrm rot="0">
            <a:off x="1219200" y="7725592"/>
            <a:ext cx="9179504" cy="2095503"/>
          </a:xfrm>
          <a:prstGeom prst="rect">
            <a:avLst/>
          </a:prstGeom>
        </p:spPr>
        <p:txBody>
          <a:bodyPr anchor="t" rtlCol="false" tIns="0" lIns="0" bIns="0" rIns="0">
            <a:spAutoFit/>
          </a:bodyPr>
          <a:lstStyle/>
          <a:p>
            <a:pPr algn="l">
              <a:lnSpc>
                <a:spcPts val="2700"/>
              </a:lnSpc>
            </a:pPr>
            <a:r>
              <a:rPr lang="en-US" b="true" sz="3000" spc="-138">
                <a:solidFill>
                  <a:srgbClr val="000000"/>
                </a:solidFill>
                <a:latin typeface="Raleway Medium"/>
                <a:ea typeface="Raleway Medium"/>
                <a:cs typeface="Raleway Medium"/>
                <a:sym typeface="Raleway Medium"/>
              </a:rPr>
              <a:t>Presented by:</a:t>
            </a:r>
          </a:p>
          <a:p>
            <a:pPr algn="l">
              <a:lnSpc>
                <a:spcPts val="2700"/>
              </a:lnSpc>
            </a:pPr>
          </a:p>
          <a:p>
            <a:pPr algn="l">
              <a:lnSpc>
                <a:spcPts val="2700"/>
              </a:lnSpc>
            </a:pPr>
            <a:r>
              <a:rPr lang="en-US" b="true" sz="3000" spc="-138">
                <a:solidFill>
                  <a:srgbClr val="000000"/>
                </a:solidFill>
                <a:latin typeface="Raleway Medium"/>
                <a:ea typeface="Raleway Medium"/>
                <a:cs typeface="Raleway Medium"/>
                <a:sym typeface="Raleway Medium"/>
              </a:rPr>
              <a:t>Sidhanta Sahoo                              Shyam Kumar Soni</a:t>
            </a:r>
          </a:p>
          <a:p>
            <a:pPr algn="l">
              <a:lnSpc>
                <a:spcPts val="2700"/>
              </a:lnSpc>
            </a:pPr>
            <a:r>
              <a:rPr lang="en-US" b="true" sz="3000" spc="-138">
                <a:solidFill>
                  <a:srgbClr val="000000"/>
                </a:solidFill>
                <a:latin typeface="Raleway Medium"/>
                <a:ea typeface="Raleway Medium"/>
                <a:cs typeface="Raleway Medium"/>
                <a:sym typeface="Raleway Medium"/>
              </a:rPr>
              <a:t>Dheeraj Mahapatra                       Aman Kumar Keshri</a:t>
            </a:r>
          </a:p>
          <a:p>
            <a:pPr algn="l">
              <a:lnSpc>
                <a:spcPts val="2700"/>
              </a:lnSpc>
            </a:pPr>
          </a:p>
          <a:p>
            <a:pPr algn="l" marL="0" indent="0" lvl="1">
              <a:lnSpc>
                <a:spcPts val="2700"/>
              </a:lnSpc>
            </a:pPr>
          </a:p>
        </p:txBody>
      </p:sp>
      <p:sp>
        <p:nvSpPr>
          <p:cNvPr name="AutoShape 7" id="7"/>
          <p:cNvSpPr/>
          <p:nvPr/>
        </p:nvSpPr>
        <p:spPr>
          <a:xfrm flipV="true">
            <a:off x="5196165" y="8275528"/>
            <a:ext cx="0" cy="919431"/>
          </a:xfrm>
          <a:prstGeom prst="line">
            <a:avLst/>
          </a:prstGeom>
          <a:ln cap="flat" w="38100">
            <a:solidFill>
              <a:srgbClr val="00694C"/>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1646636"/>
            <a:ext cx="8144502" cy="5212553"/>
          </a:xfrm>
          <a:prstGeom prst="rect">
            <a:avLst/>
          </a:prstGeom>
        </p:spPr>
        <p:txBody>
          <a:bodyPr anchor="t" rtlCol="false" tIns="0" lIns="0" bIns="0" rIns="0">
            <a:spAutoFit/>
          </a:bodyPr>
          <a:lstStyle/>
          <a:p>
            <a:pPr algn="l" marL="0" indent="0" lvl="1">
              <a:lnSpc>
                <a:spcPts val="13331"/>
              </a:lnSpc>
            </a:pPr>
            <a:r>
              <a:rPr lang="en-US" b="true" sz="14812" spc="-681">
                <a:solidFill>
                  <a:srgbClr val="000000"/>
                </a:solidFill>
                <a:latin typeface="Raleway Medium"/>
                <a:ea typeface="Raleway Medium"/>
                <a:cs typeface="Raleway Medium"/>
                <a:sym typeface="Raleway Medium"/>
              </a:rPr>
              <a:t>Thank you very much!</a:t>
            </a:r>
          </a:p>
        </p:txBody>
      </p:sp>
      <p:sp>
        <p:nvSpPr>
          <p:cNvPr name="Freeform 4" id="4"/>
          <p:cNvSpPr/>
          <p:nvPr/>
        </p:nvSpPr>
        <p:spPr>
          <a:xfrm flipH="false" flipV="false" rot="0">
            <a:off x="11867657" y="1376536"/>
            <a:ext cx="5561408" cy="7533927"/>
          </a:xfrm>
          <a:custGeom>
            <a:avLst/>
            <a:gdLst/>
            <a:ahLst/>
            <a:cxnLst/>
            <a:rect r="r" b="b" t="t" l="l"/>
            <a:pathLst>
              <a:path h="7533927" w="5561408">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219200" y="7725592"/>
            <a:ext cx="9179504" cy="2095503"/>
          </a:xfrm>
          <a:prstGeom prst="rect">
            <a:avLst/>
          </a:prstGeom>
        </p:spPr>
        <p:txBody>
          <a:bodyPr anchor="t" rtlCol="false" tIns="0" lIns="0" bIns="0" rIns="0">
            <a:spAutoFit/>
          </a:bodyPr>
          <a:lstStyle/>
          <a:p>
            <a:pPr algn="l">
              <a:lnSpc>
                <a:spcPts val="2700"/>
              </a:lnSpc>
            </a:pPr>
            <a:r>
              <a:rPr lang="en-US" b="true" sz="3000" spc="-138">
                <a:solidFill>
                  <a:srgbClr val="000000"/>
                </a:solidFill>
                <a:latin typeface="Raleway Medium"/>
                <a:ea typeface="Raleway Medium"/>
                <a:cs typeface="Raleway Medium"/>
                <a:sym typeface="Raleway Medium"/>
              </a:rPr>
              <a:t>Presented by:</a:t>
            </a:r>
          </a:p>
          <a:p>
            <a:pPr algn="l">
              <a:lnSpc>
                <a:spcPts val="2700"/>
              </a:lnSpc>
            </a:pPr>
          </a:p>
          <a:p>
            <a:pPr algn="l">
              <a:lnSpc>
                <a:spcPts val="2700"/>
              </a:lnSpc>
            </a:pPr>
            <a:r>
              <a:rPr lang="en-US" b="true" sz="3000" spc="-138">
                <a:solidFill>
                  <a:srgbClr val="000000"/>
                </a:solidFill>
                <a:latin typeface="Raleway Medium"/>
                <a:ea typeface="Raleway Medium"/>
                <a:cs typeface="Raleway Medium"/>
                <a:sym typeface="Raleway Medium"/>
              </a:rPr>
              <a:t>Sidhanta Sahoo                              Shyam Kumar Soni</a:t>
            </a:r>
          </a:p>
          <a:p>
            <a:pPr algn="l">
              <a:lnSpc>
                <a:spcPts val="2700"/>
              </a:lnSpc>
            </a:pPr>
            <a:r>
              <a:rPr lang="en-US" b="true" sz="3000" spc="-138">
                <a:solidFill>
                  <a:srgbClr val="000000"/>
                </a:solidFill>
                <a:latin typeface="Raleway Medium"/>
                <a:ea typeface="Raleway Medium"/>
                <a:cs typeface="Raleway Medium"/>
                <a:sym typeface="Raleway Medium"/>
              </a:rPr>
              <a:t>Dheeraj Mahapatra                       Aman Kumar Keshri</a:t>
            </a:r>
          </a:p>
          <a:p>
            <a:pPr algn="l">
              <a:lnSpc>
                <a:spcPts val="2700"/>
              </a:lnSpc>
            </a:pPr>
          </a:p>
          <a:p>
            <a:pPr algn="l" marL="0" indent="0" lvl="1">
              <a:lnSpc>
                <a:spcPts val="2700"/>
              </a:lnSpc>
            </a:pPr>
          </a:p>
        </p:txBody>
      </p:sp>
      <p:sp>
        <p:nvSpPr>
          <p:cNvPr name="AutoShape 6" id="6"/>
          <p:cNvSpPr/>
          <p:nvPr/>
        </p:nvSpPr>
        <p:spPr>
          <a:xfrm flipV="true">
            <a:off x="5196165" y="8275528"/>
            <a:ext cx="0" cy="919431"/>
          </a:xfrm>
          <a:prstGeom prst="line">
            <a:avLst/>
          </a:prstGeom>
          <a:ln cap="flat" w="38100">
            <a:solidFill>
              <a:srgbClr val="00694C"/>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546079" y="1920197"/>
            <a:ext cx="6270790" cy="6446606"/>
          </a:xfrm>
          <a:custGeom>
            <a:avLst/>
            <a:gdLst/>
            <a:ahLst/>
            <a:cxnLst/>
            <a:rect r="r" b="b" t="t" l="l"/>
            <a:pathLst>
              <a:path h="6446606" w="6270790">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28700" y="1589668"/>
            <a:ext cx="7924800" cy="1249343"/>
          </a:xfrm>
          <a:prstGeom prst="rect">
            <a:avLst/>
          </a:prstGeom>
        </p:spPr>
        <p:txBody>
          <a:bodyPr anchor="t" rtlCol="false" tIns="0" lIns="0" bIns="0" rIns="0">
            <a:spAutoFit/>
          </a:bodyPr>
          <a:lstStyle/>
          <a:p>
            <a:pPr algn="l" marL="0" indent="0" lvl="1">
              <a:lnSpc>
                <a:spcPts val="9037"/>
              </a:lnSpc>
            </a:pPr>
            <a:r>
              <a:rPr lang="en-US" b="true" sz="10041" spc="-461">
                <a:solidFill>
                  <a:srgbClr val="000000"/>
                </a:solidFill>
                <a:latin typeface="Raleway Medium"/>
                <a:ea typeface="Raleway Medium"/>
                <a:cs typeface="Raleway Medium"/>
                <a:sym typeface="Raleway Medium"/>
              </a:rPr>
              <a:t>Introduction</a:t>
            </a:r>
          </a:p>
        </p:txBody>
      </p:sp>
      <p:sp>
        <p:nvSpPr>
          <p:cNvPr name="TextBox 4" id="4"/>
          <p:cNvSpPr txBox="true"/>
          <p:nvPr/>
        </p:nvSpPr>
        <p:spPr>
          <a:xfrm rot="0">
            <a:off x="1028700" y="3469110"/>
            <a:ext cx="8922064" cy="5598584"/>
          </a:xfrm>
          <a:prstGeom prst="rect">
            <a:avLst/>
          </a:prstGeom>
        </p:spPr>
        <p:txBody>
          <a:bodyPr anchor="t" rtlCol="false" tIns="0" lIns="0" bIns="0" rIns="0">
            <a:spAutoFit/>
          </a:bodyPr>
          <a:lstStyle/>
          <a:p>
            <a:pPr algn="l">
              <a:lnSpc>
                <a:spcPts val="3399"/>
              </a:lnSpc>
            </a:pPr>
            <a:r>
              <a:rPr lang="en-US" sz="2428" b="true">
                <a:solidFill>
                  <a:srgbClr val="000000"/>
                </a:solidFill>
                <a:latin typeface="Raleway Semi-Bold"/>
                <a:ea typeface="Raleway Semi-Bold"/>
                <a:cs typeface="Raleway Semi-Bold"/>
                <a:sym typeface="Raleway Semi-Bold"/>
              </a:rPr>
              <a:t>This project focuses on Weather Prediction using IBM SPSS Modeler.</a:t>
            </a:r>
          </a:p>
          <a:p>
            <a:pPr algn="l">
              <a:lnSpc>
                <a:spcPts val="3399"/>
              </a:lnSpc>
            </a:pPr>
            <a:r>
              <a:rPr lang="en-US" sz="2428" b="true">
                <a:solidFill>
                  <a:srgbClr val="000000"/>
                </a:solidFill>
                <a:latin typeface="Raleway Semi-Bold"/>
                <a:ea typeface="Raleway Semi-Bold"/>
                <a:cs typeface="Raleway Semi-Bold"/>
                <a:sym typeface="Raleway Semi-Bold"/>
              </a:rPr>
              <a:t>The predictive analysis is performed on a large-scale weather dataset containing:</a:t>
            </a:r>
          </a:p>
          <a:p>
            <a:pPr algn="l" marL="524219" indent="-262110" lvl="1">
              <a:lnSpc>
                <a:spcPts val="3399"/>
              </a:lnSpc>
              <a:buFont typeface="Arial"/>
              <a:buChar char="•"/>
            </a:pPr>
            <a:r>
              <a:rPr lang="en-US" b="true" sz="2428">
                <a:solidFill>
                  <a:srgbClr val="000000"/>
                </a:solidFill>
                <a:latin typeface="Raleway Semi-Bold"/>
                <a:ea typeface="Raleway Semi-Bold"/>
                <a:cs typeface="Raleway Semi-Bold"/>
                <a:sym typeface="Raleway Semi-Bold"/>
              </a:rPr>
              <a:t>3.5+ lakh records and 30+ fields</a:t>
            </a:r>
          </a:p>
          <a:p>
            <a:pPr algn="l" marL="524219" indent="-262110" lvl="1">
              <a:lnSpc>
                <a:spcPts val="3399"/>
              </a:lnSpc>
              <a:buFont typeface="Arial"/>
              <a:buChar char="•"/>
            </a:pPr>
            <a:r>
              <a:rPr lang="en-US" b="true" sz="2428">
                <a:solidFill>
                  <a:srgbClr val="000000"/>
                </a:solidFill>
                <a:latin typeface="Raleway Semi-Bold"/>
                <a:ea typeface="Raleway Semi-Bold"/>
                <a:cs typeface="Raleway Semi-Bold"/>
                <a:sym typeface="Raleway Semi-Bold"/>
              </a:rPr>
              <a:t>Comprehensive weather attributes across different countries, cities, and seasons</a:t>
            </a:r>
          </a:p>
          <a:p>
            <a:pPr algn="l" marL="524219" indent="-262110" lvl="1">
              <a:lnSpc>
                <a:spcPts val="3399"/>
              </a:lnSpc>
              <a:buFont typeface="Arial"/>
              <a:buChar char="•"/>
            </a:pPr>
            <a:r>
              <a:rPr lang="en-US" b="true" sz="2428">
                <a:solidFill>
                  <a:srgbClr val="000000"/>
                </a:solidFill>
                <a:latin typeface="Raleway Semi-Bold"/>
                <a:ea typeface="Raleway Semi-Bold"/>
                <a:cs typeface="Raleway Semi-Bold"/>
                <a:sym typeface="Raleway Semi-Bold"/>
              </a:rPr>
              <a:t>Historical patterns and trends used to develop five predictive models for accurate forecasting</a:t>
            </a:r>
          </a:p>
          <a:p>
            <a:pPr algn="l">
              <a:lnSpc>
                <a:spcPts val="3399"/>
              </a:lnSpc>
              <a:spcBef>
                <a:spcPct val="0"/>
              </a:spcBef>
            </a:pPr>
            <a:r>
              <a:rPr lang="en-US" b="true" sz="2428">
                <a:solidFill>
                  <a:srgbClr val="000000"/>
                </a:solidFill>
                <a:latin typeface="Raleway Semi-Bold"/>
                <a:ea typeface="Raleway Semi-Bold"/>
                <a:cs typeface="Raleway Semi-Bold"/>
                <a:sym typeface="Raleway Semi-Bold"/>
              </a:rPr>
              <a:t>The dataset serves as a robust foundation for exploring climate behavior, identifying key influencing factors, and improving the accuracy of weather predictions.</a:t>
            </a:r>
          </a:p>
          <a:p>
            <a:pPr algn="l">
              <a:lnSpc>
                <a:spcPts val="3399"/>
              </a:lnSpc>
              <a:spcBef>
                <a:spcPct val="0"/>
              </a:spcBef>
            </a:pPr>
          </a:p>
        </p:txBody>
      </p:sp>
      <p:sp>
        <p:nvSpPr>
          <p:cNvPr name="AutoShape 5" id="5"/>
          <p:cNvSpPr/>
          <p:nvPr/>
        </p:nvSpPr>
        <p:spPr>
          <a:xfrm flipV="true">
            <a:off x="1028700" y="2678405"/>
            <a:ext cx="6822537" cy="14155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0" y="0"/>
            <a:ext cx="18315574" cy="10287000"/>
            <a:chOff x="0" y="0"/>
            <a:chExt cx="4823855" cy="2709333"/>
          </a:xfrm>
        </p:grpSpPr>
        <p:sp>
          <p:nvSpPr>
            <p:cNvPr name="Freeform 3" id="3"/>
            <p:cNvSpPr/>
            <p:nvPr/>
          </p:nvSpPr>
          <p:spPr>
            <a:xfrm flipH="false" flipV="false" rot="0">
              <a:off x="0" y="0"/>
              <a:ext cx="4823855" cy="2709333"/>
            </a:xfrm>
            <a:custGeom>
              <a:avLst/>
              <a:gdLst/>
              <a:ahLst/>
              <a:cxnLst/>
              <a:rect r="r" b="b" t="t" l="l"/>
              <a:pathLst>
                <a:path h="2709333" w="4823855">
                  <a:moveTo>
                    <a:pt x="0" y="0"/>
                  </a:moveTo>
                  <a:lnTo>
                    <a:pt x="4823855" y="0"/>
                  </a:lnTo>
                  <a:lnTo>
                    <a:pt x="4823855" y="2709333"/>
                  </a:lnTo>
                  <a:lnTo>
                    <a:pt x="0" y="2709333"/>
                  </a:lnTo>
                  <a:close/>
                </a:path>
              </a:pathLst>
            </a:custGeom>
            <a:solidFill>
              <a:srgbClr val="A9DFD0"/>
            </a:solidFill>
          </p:spPr>
        </p:sp>
        <p:sp>
          <p:nvSpPr>
            <p:cNvPr name="TextBox 4" id="4"/>
            <p:cNvSpPr txBox="true"/>
            <p:nvPr/>
          </p:nvSpPr>
          <p:spPr>
            <a:xfrm>
              <a:off x="0" y="-38100"/>
              <a:ext cx="4823855"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307159" y="2748680"/>
            <a:ext cx="11572658" cy="6509620"/>
          </a:xfrm>
          <a:custGeom>
            <a:avLst/>
            <a:gdLst/>
            <a:ahLst/>
            <a:cxnLst/>
            <a:rect r="r" b="b" t="t" l="l"/>
            <a:pathLst>
              <a:path h="6509620" w="11572658">
                <a:moveTo>
                  <a:pt x="0" y="0"/>
                </a:moveTo>
                <a:lnTo>
                  <a:pt x="11572658" y="0"/>
                </a:lnTo>
                <a:lnTo>
                  <a:pt x="11572658" y="6509620"/>
                </a:lnTo>
                <a:lnTo>
                  <a:pt x="0" y="6509620"/>
                </a:lnTo>
                <a:lnTo>
                  <a:pt x="0" y="0"/>
                </a:lnTo>
                <a:close/>
              </a:path>
            </a:pathLst>
          </a:custGeom>
          <a:blipFill>
            <a:blip r:embed="rId2"/>
            <a:stretch>
              <a:fillRect l="0" t="0" r="0" b="0"/>
            </a:stretch>
          </a:blipFill>
        </p:spPr>
      </p:sp>
      <p:sp>
        <p:nvSpPr>
          <p:cNvPr name="TextBox 6" id="6"/>
          <p:cNvSpPr txBox="true"/>
          <p:nvPr/>
        </p:nvSpPr>
        <p:spPr>
          <a:xfrm rot="0">
            <a:off x="421970" y="876300"/>
            <a:ext cx="17471634" cy="1335407"/>
          </a:xfrm>
          <a:prstGeom prst="rect">
            <a:avLst/>
          </a:prstGeom>
        </p:spPr>
        <p:txBody>
          <a:bodyPr anchor="t" rtlCol="false" tIns="0" lIns="0" bIns="0" rIns="0">
            <a:spAutoFit/>
          </a:bodyPr>
          <a:lstStyle/>
          <a:p>
            <a:pPr algn="ctr">
              <a:lnSpc>
                <a:spcPts val="10919"/>
              </a:lnSpc>
              <a:spcBef>
                <a:spcPct val="0"/>
              </a:spcBef>
            </a:pPr>
            <a:r>
              <a:rPr lang="en-US" b="true" sz="7799" spc="-358">
                <a:solidFill>
                  <a:srgbClr val="000000"/>
                </a:solidFill>
                <a:latin typeface="Raleway Medium"/>
                <a:ea typeface="Raleway Medium"/>
                <a:cs typeface="Raleway Medium"/>
                <a:sym typeface="Raleway Medium"/>
              </a:rPr>
              <a:t>Modeling Workflow in IBM SPSS Modeler</a:t>
            </a:r>
          </a:p>
        </p:txBody>
      </p:sp>
      <p:sp>
        <p:nvSpPr>
          <p:cNvPr name="TextBox 7" id="7"/>
          <p:cNvSpPr txBox="true"/>
          <p:nvPr/>
        </p:nvSpPr>
        <p:spPr>
          <a:xfrm rot="0">
            <a:off x="194364" y="2701055"/>
            <a:ext cx="5749421" cy="6994773"/>
          </a:xfrm>
          <a:prstGeom prst="rect">
            <a:avLst/>
          </a:prstGeom>
        </p:spPr>
        <p:txBody>
          <a:bodyPr anchor="t" rtlCol="false" tIns="0" lIns="0" bIns="0" rIns="0">
            <a:spAutoFit/>
          </a:bodyPr>
          <a:lstStyle/>
          <a:p>
            <a:pPr algn="just" marL="537644" indent="-268822" lvl="1">
              <a:lnSpc>
                <a:spcPts val="3486"/>
              </a:lnSpc>
              <a:buFont typeface="Arial"/>
              <a:buChar char="•"/>
            </a:pPr>
            <a:r>
              <a:rPr lang="en-US" sz="2490">
                <a:solidFill>
                  <a:srgbClr val="000000"/>
                </a:solidFill>
                <a:latin typeface="Canva Sans"/>
                <a:ea typeface="Canva Sans"/>
                <a:cs typeface="Canva Sans"/>
                <a:sym typeface="Canva Sans"/>
              </a:rPr>
              <a:t>C</a:t>
            </a:r>
            <a:r>
              <a:rPr lang="en-US" sz="2490">
                <a:solidFill>
                  <a:srgbClr val="000000"/>
                </a:solidFill>
                <a:latin typeface="Canva Sans"/>
                <a:ea typeface="Canva Sans"/>
                <a:cs typeface="Canva Sans"/>
                <a:sym typeface="Canva Sans"/>
              </a:rPr>
              <a:t>overs the CRISP-DM process: Data → Modeling → Evaluation</a:t>
            </a:r>
          </a:p>
          <a:p>
            <a:pPr algn="just">
              <a:lnSpc>
                <a:spcPts val="3486"/>
              </a:lnSpc>
            </a:pPr>
          </a:p>
          <a:p>
            <a:pPr algn="just" marL="537644" indent="-268822" lvl="1">
              <a:lnSpc>
                <a:spcPts val="3486"/>
              </a:lnSpc>
              <a:buFont typeface="Arial"/>
              <a:buChar char="•"/>
            </a:pPr>
            <a:r>
              <a:rPr lang="en-US" sz="2490">
                <a:solidFill>
                  <a:srgbClr val="000000"/>
                </a:solidFill>
                <a:latin typeface="Canva Sans"/>
                <a:ea typeface="Canva Sans"/>
                <a:cs typeface="Canva Sans"/>
                <a:sym typeface="Canva Sans"/>
              </a:rPr>
              <a:t>I</a:t>
            </a:r>
            <a:r>
              <a:rPr lang="en-US" sz="2490">
                <a:solidFill>
                  <a:srgbClr val="000000"/>
                </a:solidFill>
                <a:latin typeface="Canva Sans"/>
                <a:ea typeface="Canva Sans"/>
                <a:cs typeface="Canva Sans"/>
                <a:sym typeface="Canva Sans"/>
              </a:rPr>
              <a:t>ntegrated weather attributes: rainfall category, wind level, UV risk, air quality, rainfall mm.</a:t>
            </a:r>
          </a:p>
          <a:p>
            <a:pPr algn="just">
              <a:lnSpc>
                <a:spcPts val="3486"/>
              </a:lnSpc>
            </a:pPr>
          </a:p>
          <a:p>
            <a:pPr algn="just" marL="537644" indent="-268822" lvl="1">
              <a:lnSpc>
                <a:spcPts val="3486"/>
              </a:lnSpc>
              <a:buFont typeface="Arial"/>
              <a:buChar char="•"/>
            </a:pPr>
            <a:r>
              <a:rPr lang="en-US" sz="2490">
                <a:solidFill>
                  <a:srgbClr val="000000"/>
                </a:solidFill>
                <a:latin typeface="Canva Sans"/>
                <a:ea typeface="Canva Sans"/>
                <a:cs typeface="Canva Sans"/>
                <a:sym typeface="Canva Sans"/>
              </a:rPr>
              <a:t>D</a:t>
            </a:r>
            <a:r>
              <a:rPr lang="en-US" sz="2490">
                <a:solidFill>
                  <a:srgbClr val="000000"/>
                </a:solidFill>
                <a:latin typeface="Canva Sans"/>
                <a:ea typeface="Canva Sans"/>
                <a:cs typeface="Canva Sans"/>
                <a:sym typeface="Canva Sans"/>
              </a:rPr>
              <a:t>ata split into training &amp; testing sets</a:t>
            </a:r>
          </a:p>
          <a:p>
            <a:pPr algn="just">
              <a:lnSpc>
                <a:spcPts val="3486"/>
              </a:lnSpc>
            </a:pPr>
          </a:p>
          <a:p>
            <a:pPr algn="just" marL="537644" indent="-268822" lvl="1">
              <a:lnSpc>
                <a:spcPts val="3486"/>
              </a:lnSpc>
              <a:buFont typeface="Arial"/>
              <a:buChar char="•"/>
            </a:pPr>
            <a:r>
              <a:rPr lang="en-US" sz="2490">
                <a:solidFill>
                  <a:srgbClr val="000000"/>
                </a:solidFill>
                <a:latin typeface="Canva Sans"/>
                <a:ea typeface="Canva Sans"/>
                <a:cs typeface="Canva Sans"/>
                <a:sym typeface="Canva Sans"/>
              </a:rPr>
              <a:t>Built multiple models: Random Tress, CHAID Node</a:t>
            </a:r>
          </a:p>
          <a:p>
            <a:pPr algn="just">
              <a:lnSpc>
                <a:spcPts val="3486"/>
              </a:lnSpc>
            </a:pPr>
          </a:p>
          <a:p>
            <a:pPr algn="just" marL="537644" indent="-268822" lvl="1">
              <a:lnSpc>
                <a:spcPts val="3486"/>
              </a:lnSpc>
              <a:buFont typeface="Arial"/>
              <a:buChar char="•"/>
            </a:pPr>
            <a:r>
              <a:rPr lang="en-US" sz="2490">
                <a:solidFill>
                  <a:srgbClr val="000000"/>
                </a:solidFill>
                <a:latin typeface="Canva Sans"/>
                <a:ea typeface="Canva Sans"/>
                <a:cs typeface="Canva Sans"/>
                <a:sym typeface="Canva Sans"/>
              </a:rPr>
              <a:t>Added analysis nodes for performance comparison</a:t>
            </a:r>
          </a:p>
          <a:p>
            <a:pPr algn="ctr">
              <a:lnSpc>
                <a:spcPts val="348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0" y="0"/>
            <a:ext cx="18315574" cy="10287000"/>
            <a:chOff x="0" y="0"/>
            <a:chExt cx="4823855" cy="2709333"/>
          </a:xfrm>
        </p:grpSpPr>
        <p:sp>
          <p:nvSpPr>
            <p:cNvPr name="Freeform 3" id="3"/>
            <p:cNvSpPr/>
            <p:nvPr/>
          </p:nvSpPr>
          <p:spPr>
            <a:xfrm flipH="false" flipV="false" rot="0">
              <a:off x="0" y="0"/>
              <a:ext cx="4823855" cy="2709333"/>
            </a:xfrm>
            <a:custGeom>
              <a:avLst/>
              <a:gdLst/>
              <a:ahLst/>
              <a:cxnLst/>
              <a:rect r="r" b="b" t="t" l="l"/>
              <a:pathLst>
                <a:path h="2709333" w="4823855">
                  <a:moveTo>
                    <a:pt x="0" y="0"/>
                  </a:moveTo>
                  <a:lnTo>
                    <a:pt x="4823855" y="0"/>
                  </a:lnTo>
                  <a:lnTo>
                    <a:pt x="4823855" y="2709333"/>
                  </a:lnTo>
                  <a:lnTo>
                    <a:pt x="0" y="2709333"/>
                  </a:lnTo>
                  <a:close/>
                </a:path>
              </a:pathLst>
            </a:custGeom>
            <a:solidFill>
              <a:srgbClr val="A9DFD0"/>
            </a:solidFill>
          </p:spPr>
        </p:sp>
        <p:sp>
          <p:nvSpPr>
            <p:cNvPr name="TextBox 4" id="4"/>
            <p:cNvSpPr txBox="true"/>
            <p:nvPr/>
          </p:nvSpPr>
          <p:spPr>
            <a:xfrm>
              <a:off x="0" y="-38100"/>
              <a:ext cx="482385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7448" y="3481897"/>
            <a:ext cx="3502631" cy="5776403"/>
            <a:chOff x="0" y="0"/>
            <a:chExt cx="922504" cy="1521357"/>
          </a:xfrm>
        </p:grpSpPr>
        <p:sp>
          <p:nvSpPr>
            <p:cNvPr name="Freeform 6" id="6"/>
            <p:cNvSpPr/>
            <p:nvPr/>
          </p:nvSpPr>
          <p:spPr>
            <a:xfrm flipH="false" flipV="false" rot="0">
              <a:off x="0" y="0"/>
              <a:ext cx="922504" cy="1521357"/>
            </a:xfrm>
            <a:custGeom>
              <a:avLst/>
              <a:gdLst/>
              <a:ahLst/>
              <a:cxnLst/>
              <a:rect r="r" b="b" t="t" l="l"/>
              <a:pathLst>
                <a:path h="1521357" w="922504">
                  <a:moveTo>
                    <a:pt x="17683" y="0"/>
                  </a:moveTo>
                  <a:lnTo>
                    <a:pt x="904821" y="0"/>
                  </a:lnTo>
                  <a:cubicBezTo>
                    <a:pt x="914587" y="0"/>
                    <a:pt x="922504" y="7917"/>
                    <a:pt x="922504" y="17683"/>
                  </a:cubicBezTo>
                  <a:lnTo>
                    <a:pt x="922504" y="1503675"/>
                  </a:lnTo>
                  <a:cubicBezTo>
                    <a:pt x="922504" y="1513440"/>
                    <a:pt x="914587" y="1521357"/>
                    <a:pt x="904821" y="1521357"/>
                  </a:cubicBezTo>
                  <a:lnTo>
                    <a:pt x="17683" y="1521357"/>
                  </a:lnTo>
                  <a:cubicBezTo>
                    <a:pt x="7917" y="1521357"/>
                    <a:pt x="0" y="1513440"/>
                    <a:pt x="0" y="1503675"/>
                  </a:cubicBezTo>
                  <a:lnTo>
                    <a:pt x="0" y="17683"/>
                  </a:lnTo>
                  <a:cubicBezTo>
                    <a:pt x="0" y="7917"/>
                    <a:pt x="7917" y="0"/>
                    <a:pt x="17683" y="0"/>
                  </a:cubicBezTo>
                  <a:close/>
                </a:path>
              </a:pathLst>
            </a:custGeom>
            <a:solidFill>
              <a:srgbClr val="A9DFD0"/>
            </a:solidFill>
            <a:ln w="38100" cap="sq">
              <a:solidFill>
                <a:srgbClr val="1D3446"/>
              </a:solidFill>
              <a:prstDash val="solid"/>
              <a:miter/>
            </a:ln>
          </p:spPr>
        </p:sp>
        <p:sp>
          <p:nvSpPr>
            <p:cNvPr name="TextBox 7" id="7"/>
            <p:cNvSpPr txBox="true"/>
            <p:nvPr/>
          </p:nvSpPr>
          <p:spPr>
            <a:xfrm>
              <a:off x="0" y="-38100"/>
              <a:ext cx="922504" cy="155945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987772" y="184749"/>
            <a:ext cx="1364614" cy="1242971"/>
          </a:xfrm>
          <a:custGeom>
            <a:avLst/>
            <a:gdLst/>
            <a:ahLst/>
            <a:cxnLst/>
            <a:rect r="r" b="b" t="t" l="l"/>
            <a:pathLst>
              <a:path h="1242971" w="1364614">
                <a:moveTo>
                  <a:pt x="0" y="0"/>
                </a:moveTo>
                <a:lnTo>
                  <a:pt x="1364614" y="0"/>
                </a:lnTo>
                <a:lnTo>
                  <a:pt x="1364614" y="1242970"/>
                </a:lnTo>
                <a:lnTo>
                  <a:pt x="0" y="1242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5551371" y="4275083"/>
            <a:ext cx="1591216" cy="1736834"/>
            <a:chOff x="0" y="0"/>
            <a:chExt cx="2121621" cy="2315779"/>
          </a:xfrm>
        </p:grpSpPr>
        <p:sp>
          <p:nvSpPr>
            <p:cNvPr name="Freeform 10" id="10"/>
            <p:cNvSpPr/>
            <p:nvPr/>
          </p:nvSpPr>
          <p:spPr>
            <a:xfrm flipH="false" flipV="false" rot="1803450">
              <a:off x="549464" y="151407"/>
              <a:ext cx="1145031" cy="2012965"/>
            </a:xfrm>
            <a:custGeom>
              <a:avLst/>
              <a:gdLst/>
              <a:ahLst/>
              <a:cxnLst/>
              <a:rect r="r" b="b" t="t" l="l"/>
              <a:pathLst>
                <a:path h="2012965" w="1145031">
                  <a:moveTo>
                    <a:pt x="0" y="0"/>
                  </a:moveTo>
                  <a:lnTo>
                    <a:pt x="1145031" y="0"/>
                  </a:lnTo>
                  <a:lnTo>
                    <a:pt x="1145031" y="2012965"/>
                  </a:lnTo>
                  <a:lnTo>
                    <a:pt x="0" y="2012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139912"/>
              <a:ext cx="1272192" cy="1281512"/>
            </a:xfrm>
            <a:custGeom>
              <a:avLst/>
              <a:gdLst/>
              <a:ahLst/>
              <a:cxnLst/>
              <a:rect r="r" b="b" t="t" l="l"/>
              <a:pathLst>
                <a:path h="1281512" w="1272192">
                  <a:moveTo>
                    <a:pt x="0" y="0"/>
                  </a:moveTo>
                  <a:lnTo>
                    <a:pt x="1272192" y="0"/>
                  </a:lnTo>
                  <a:lnTo>
                    <a:pt x="1272192" y="1281512"/>
                  </a:lnTo>
                  <a:lnTo>
                    <a:pt x="0" y="12815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2" id="12"/>
          <p:cNvSpPr txBox="true"/>
          <p:nvPr/>
        </p:nvSpPr>
        <p:spPr>
          <a:xfrm rot="0">
            <a:off x="245366" y="460974"/>
            <a:ext cx="18290063" cy="1249343"/>
          </a:xfrm>
          <a:prstGeom prst="rect">
            <a:avLst/>
          </a:prstGeom>
        </p:spPr>
        <p:txBody>
          <a:bodyPr anchor="t" rtlCol="false" tIns="0" lIns="0" bIns="0" rIns="0">
            <a:spAutoFit/>
          </a:bodyPr>
          <a:lstStyle/>
          <a:p>
            <a:pPr algn="ctr" marL="0" indent="0" lvl="1">
              <a:lnSpc>
                <a:spcPts val="9037"/>
              </a:lnSpc>
            </a:pPr>
            <a:r>
              <a:rPr lang="en-US" b="true" sz="10041" spc="-461">
                <a:solidFill>
                  <a:srgbClr val="000000"/>
                </a:solidFill>
                <a:latin typeface="Raleway Medium"/>
                <a:ea typeface="Raleway Medium"/>
                <a:cs typeface="Raleway Medium"/>
                <a:sym typeface="Raleway Medium"/>
              </a:rPr>
              <a:t>Predictive Models</a:t>
            </a:r>
          </a:p>
        </p:txBody>
      </p:sp>
      <p:sp>
        <p:nvSpPr>
          <p:cNvPr name="TextBox 13" id="13"/>
          <p:cNvSpPr txBox="true"/>
          <p:nvPr/>
        </p:nvSpPr>
        <p:spPr>
          <a:xfrm rot="0">
            <a:off x="1150390" y="2299910"/>
            <a:ext cx="1439300" cy="1249343"/>
          </a:xfrm>
          <a:prstGeom prst="rect">
            <a:avLst/>
          </a:prstGeom>
        </p:spPr>
        <p:txBody>
          <a:bodyPr anchor="t" rtlCol="false" tIns="0" lIns="0" bIns="0" rIns="0">
            <a:spAutoFit/>
          </a:bodyPr>
          <a:lstStyle/>
          <a:p>
            <a:pPr algn="l" marL="0" indent="0" lvl="1">
              <a:lnSpc>
                <a:spcPts val="9037"/>
              </a:lnSpc>
            </a:pPr>
            <a:r>
              <a:rPr lang="en-US" b="true" sz="10041" spc="-461">
                <a:solidFill>
                  <a:srgbClr val="00694C"/>
                </a:solidFill>
                <a:latin typeface="Raleway Medium"/>
                <a:ea typeface="Raleway Medium"/>
                <a:cs typeface="Raleway Medium"/>
                <a:sym typeface="Raleway Medium"/>
              </a:rPr>
              <a:t>01</a:t>
            </a:r>
          </a:p>
        </p:txBody>
      </p:sp>
      <p:sp>
        <p:nvSpPr>
          <p:cNvPr name="TextBox 14" id="14"/>
          <p:cNvSpPr txBox="true"/>
          <p:nvPr/>
        </p:nvSpPr>
        <p:spPr>
          <a:xfrm rot="0">
            <a:off x="4825003" y="2299910"/>
            <a:ext cx="1439300" cy="1249343"/>
          </a:xfrm>
          <a:prstGeom prst="rect">
            <a:avLst/>
          </a:prstGeom>
        </p:spPr>
        <p:txBody>
          <a:bodyPr anchor="t" rtlCol="false" tIns="0" lIns="0" bIns="0" rIns="0">
            <a:spAutoFit/>
          </a:bodyPr>
          <a:lstStyle/>
          <a:p>
            <a:pPr algn="l" marL="0" indent="0" lvl="1">
              <a:lnSpc>
                <a:spcPts val="9037"/>
              </a:lnSpc>
            </a:pPr>
            <a:r>
              <a:rPr lang="en-US" b="true" sz="10041" spc="-461">
                <a:solidFill>
                  <a:srgbClr val="00694C"/>
                </a:solidFill>
                <a:latin typeface="Raleway Medium"/>
                <a:ea typeface="Raleway Medium"/>
                <a:cs typeface="Raleway Medium"/>
                <a:sym typeface="Raleway Medium"/>
              </a:rPr>
              <a:t>02</a:t>
            </a:r>
          </a:p>
        </p:txBody>
      </p:sp>
      <p:sp>
        <p:nvSpPr>
          <p:cNvPr name="TextBox 15" id="15"/>
          <p:cNvSpPr txBox="true"/>
          <p:nvPr/>
        </p:nvSpPr>
        <p:spPr>
          <a:xfrm rot="0">
            <a:off x="8514440" y="2280860"/>
            <a:ext cx="1312207" cy="1133682"/>
          </a:xfrm>
          <a:prstGeom prst="rect">
            <a:avLst/>
          </a:prstGeom>
        </p:spPr>
        <p:txBody>
          <a:bodyPr anchor="t" rtlCol="false" tIns="0" lIns="0" bIns="0" rIns="0">
            <a:spAutoFit/>
          </a:bodyPr>
          <a:lstStyle/>
          <a:p>
            <a:pPr algn="l" marL="0" indent="0" lvl="1">
              <a:lnSpc>
                <a:spcPts val="8239"/>
              </a:lnSpc>
            </a:pPr>
            <a:r>
              <a:rPr lang="en-US" b="true" sz="9154" spc="-421">
                <a:solidFill>
                  <a:srgbClr val="00694C"/>
                </a:solidFill>
                <a:latin typeface="Raleway Medium"/>
                <a:ea typeface="Raleway Medium"/>
                <a:cs typeface="Raleway Medium"/>
                <a:sym typeface="Raleway Medium"/>
              </a:rPr>
              <a:t>03</a:t>
            </a:r>
          </a:p>
        </p:txBody>
      </p:sp>
      <p:sp>
        <p:nvSpPr>
          <p:cNvPr name="TextBox 16" id="16"/>
          <p:cNvSpPr txBox="true"/>
          <p:nvPr/>
        </p:nvSpPr>
        <p:spPr>
          <a:xfrm rot="0">
            <a:off x="12131534" y="2253241"/>
            <a:ext cx="1439300" cy="1249343"/>
          </a:xfrm>
          <a:prstGeom prst="rect">
            <a:avLst/>
          </a:prstGeom>
        </p:spPr>
        <p:txBody>
          <a:bodyPr anchor="t" rtlCol="false" tIns="0" lIns="0" bIns="0" rIns="0">
            <a:spAutoFit/>
          </a:bodyPr>
          <a:lstStyle/>
          <a:p>
            <a:pPr algn="l" marL="0" indent="0" lvl="1">
              <a:lnSpc>
                <a:spcPts val="9037"/>
              </a:lnSpc>
            </a:pPr>
            <a:r>
              <a:rPr lang="en-US" b="true" sz="10041" spc="-461">
                <a:solidFill>
                  <a:srgbClr val="00694C"/>
                </a:solidFill>
                <a:latin typeface="Raleway Medium"/>
                <a:ea typeface="Raleway Medium"/>
                <a:cs typeface="Raleway Medium"/>
                <a:sym typeface="Raleway Medium"/>
              </a:rPr>
              <a:t>04</a:t>
            </a:r>
          </a:p>
        </p:txBody>
      </p:sp>
      <p:sp>
        <p:nvSpPr>
          <p:cNvPr name="TextBox 17" id="17"/>
          <p:cNvSpPr txBox="true"/>
          <p:nvPr/>
        </p:nvSpPr>
        <p:spPr>
          <a:xfrm rot="0">
            <a:off x="15705200" y="2302822"/>
            <a:ext cx="1328073" cy="1150500"/>
          </a:xfrm>
          <a:prstGeom prst="rect">
            <a:avLst/>
          </a:prstGeom>
        </p:spPr>
        <p:txBody>
          <a:bodyPr anchor="t" rtlCol="false" tIns="0" lIns="0" bIns="0" rIns="0">
            <a:spAutoFit/>
          </a:bodyPr>
          <a:lstStyle/>
          <a:p>
            <a:pPr algn="l" marL="0" indent="0" lvl="1">
              <a:lnSpc>
                <a:spcPts val="8338"/>
              </a:lnSpc>
            </a:pPr>
            <a:r>
              <a:rPr lang="en-US" b="true" sz="9265" spc="-426">
                <a:solidFill>
                  <a:srgbClr val="00694C"/>
                </a:solidFill>
                <a:latin typeface="Raleway Medium"/>
                <a:ea typeface="Raleway Medium"/>
                <a:cs typeface="Raleway Medium"/>
                <a:sym typeface="Raleway Medium"/>
              </a:rPr>
              <a:t>05</a:t>
            </a:r>
          </a:p>
        </p:txBody>
      </p:sp>
      <p:grpSp>
        <p:nvGrpSpPr>
          <p:cNvPr name="Group 18" id="18"/>
          <p:cNvGrpSpPr/>
          <p:nvPr/>
        </p:nvGrpSpPr>
        <p:grpSpPr>
          <a:xfrm rot="0">
            <a:off x="245366" y="3689961"/>
            <a:ext cx="3249348" cy="5263389"/>
            <a:chOff x="0" y="0"/>
            <a:chExt cx="4332463" cy="7017851"/>
          </a:xfrm>
        </p:grpSpPr>
        <p:sp>
          <p:nvSpPr>
            <p:cNvPr name="Freeform 19" id="19"/>
            <p:cNvSpPr/>
            <p:nvPr/>
          </p:nvSpPr>
          <p:spPr>
            <a:xfrm flipH="false" flipV="false" rot="0">
              <a:off x="1226609" y="892987"/>
              <a:ext cx="2009174" cy="2569034"/>
            </a:xfrm>
            <a:custGeom>
              <a:avLst/>
              <a:gdLst/>
              <a:ahLst/>
              <a:cxnLst/>
              <a:rect r="r" b="b" t="t" l="l"/>
              <a:pathLst>
                <a:path h="2569034" w="2009174">
                  <a:moveTo>
                    <a:pt x="0" y="0"/>
                  </a:moveTo>
                  <a:lnTo>
                    <a:pt x="2009174" y="0"/>
                  </a:lnTo>
                  <a:lnTo>
                    <a:pt x="2009174" y="2569034"/>
                  </a:lnTo>
                  <a:lnTo>
                    <a:pt x="0" y="25690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0" y="-57150"/>
              <a:ext cx="4332463" cy="579057"/>
            </a:xfrm>
            <a:prstGeom prst="rect">
              <a:avLst/>
            </a:prstGeom>
          </p:spPr>
          <p:txBody>
            <a:bodyPr anchor="t" rtlCol="false" tIns="0" lIns="0" bIns="0" rIns="0">
              <a:spAutoFit/>
            </a:bodyPr>
            <a:lstStyle/>
            <a:p>
              <a:pPr algn="ctr">
                <a:lnSpc>
                  <a:spcPts val="3625"/>
                </a:lnSpc>
              </a:pPr>
              <a:r>
                <a:rPr lang="en-US" sz="2589" b="true">
                  <a:solidFill>
                    <a:srgbClr val="000000"/>
                  </a:solidFill>
                  <a:latin typeface="Canva Sans Bold"/>
                  <a:ea typeface="Canva Sans Bold"/>
                  <a:cs typeface="Canva Sans Bold"/>
                  <a:sym typeface="Canva Sans Bold"/>
                </a:rPr>
                <a:t>Wind Level</a:t>
              </a:r>
            </a:p>
          </p:txBody>
        </p:sp>
        <p:sp>
          <p:nvSpPr>
            <p:cNvPr name="TextBox 21" id="21"/>
            <p:cNvSpPr txBox="true"/>
            <p:nvPr/>
          </p:nvSpPr>
          <p:spPr>
            <a:xfrm rot="0">
              <a:off x="138408" y="3960042"/>
              <a:ext cx="4185576" cy="3057810"/>
            </a:xfrm>
            <a:prstGeom prst="rect">
              <a:avLst/>
            </a:prstGeom>
          </p:spPr>
          <p:txBody>
            <a:bodyPr anchor="t" rtlCol="false" tIns="0" lIns="0" bIns="0" rIns="0">
              <a:spAutoFit/>
            </a:bodyPr>
            <a:lstStyle/>
            <a:p>
              <a:pPr algn="ctr">
                <a:lnSpc>
                  <a:spcPts val="3687"/>
                </a:lnSpc>
              </a:pPr>
              <a:r>
                <a:rPr lang="en-US" sz="2634">
                  <a:solidFill>
                    <a:srgbClr val="000000"/>
                  </a:solidFill>
                  <a:latin typeface="Canva Sans"/>
                  <a:ea typeface="Canva Sans"/>
                  <a:cs typeface="Canva Sans"/>
                  <a:sym typeface="Canva Sans"/>
                </a:rPr>
                <a:t>Cl</a:t>
              </a:r>
              <a:r>
                <a:rPr lang="en-US" sz="2634">
                  <a:solidFill>
                    <a:srgbClr val="000000"/>
                  </a:solidFill>
                  <a:latin typeface="Canva Sans"/>
                  <a:ea typeface="Canva Sans"/>
                  <a:cs typeface="Canva Sans"/>
                  <a:sym typeface="Canva Sans"/>
                </a:rPr>
                <a:t>assification model (CHAID) predicting wind levels using wind speed.</a:t>
              </a:r>
            </a:p>
          </p:txBody>
        </p:sp>
      </p:grpSp>
      <p:grpSp>
        <p:nvGrpSpPr>
          <p:cNvPr name="Group 22" id="22"/>
          <p:cNvGrpSpPr/>
          <p:nvPr/>
        </p:nvGrpSpPr>
        <p:grpSpPr>
          <a:xfrm rot="0">
            <a:off x="3799365" y="3481897"/>
            <a:ext cx="3502631" cy="5776403"/>
            <a:chOff x="0" y="0"/>
            <a:chExt cx="4670175" cy="7701871"/>
          </a:xfrm>
        </p:grpSpPr>
        <p:grpSp>
          <p:nvGrpSpPr>
            <p:cNvPr name="Group 23" id="23"/>
            <p:cNvGrpSpPr/>
            <p:nvPr/>
          </p:nvGrpSpPr>
          <p:grpSpPr>
            <a:xfrm rot="0">
              <a:off x="0" y="0"/>
              <a:ext cx="4670175" cy="7701871"/>
              <a:chOff x="0" y="0"/>
              <a:chExt cx="922504" cy="1521357"/>
            </a:xfrm>
          </p:grpSpPr>
          <p:sp>
            <p:nvSpPr>
              <p:cNvPr name="Freeform 24" id="24"/>
              <p:cNvSpPr/>
              <p:nvPr/>
            </p:nvSpPr>
            <p:spPr>
              <a:xfrm flipH="false" flipV="false" rot="0">
                <a:off x="0" y="0"/>
                <a:ext cx="922504" cy="1521357"/>
              </a:xfrm>
              <a:custGeom>
                <a:avLst/>
                <a:gdLst/>
                <a:ahLst/>
                <a:cxnLst/>
                <a:rect r="r" b="b" t="t" l="l"/>
                <a:pathLst>
                  <a:path h="1521357" w="922504">
                    <a:moveTo>
                      <a:pt x="17683" y="0"/>
                    </a:moveTo>
                    <a:lnTo>
                      <a:pt x="904821" y="0"/>
                    </a:lnTo>
                    <a:cubicBezTo>
                      <a:pt x="914587" y="0"/>
                      <a:pt x="922504" y="7917"/>
                      <a:pt x="922504" y="17683"/>
                    </a:cubicBezTo>
                    <a:lnTo>
                      <a:pt x="922504" y="1503675"/>
                    </a:lnTo>
                    <a:cubicBezTo>
                      <a:pt x="922504" y="1513440"/>
                      <a:pt x="914587" y="1521357"/>
                      <a:pt x="904821" y="1521357"/>
                    </a:cubicBezTo>
                    <a:lnTo>
                      <a:pt x="17683" y="1521357"/>
                    </a:lnTo>
                    <a:cubicBezTo>
                      <a:pt x="7917" y="1521357"/>
                      <a:pt x="0" y="1513440"/>
                      <a:pt x="0" y="1503675"/>
                    </a:cubicBezTo>
                    <a:lnTo>
                      <a:pt x="0" y="17683"/>
                    </a:lnTo>
                    <a:cubicBezTo>
                      <a:pt x="0" y="7917"/>
                      <a:pt x="7917" y="0"/>
                      <a:pt x="17683" y="0"/>
                    </a:cubicBezTo>
                    <a:close/>
                  </a:path>
                </a:pathLst>
              </a:custGeom>
              <a:solidFill>
                <a:srgbClr val="A9DFD0"/>
              </a:solidFill>
              <a:ln w="38100" cap="sq">
                <a:solidFill>
                  <a:srgbClr val="000000"/>
                </a:solidFill>
                <a:prstDash val="solid"/>
                <a:miter/>
              </a:ln>
            </p:spPr>
          </p:sp>
          <p:sp>
            <p:nvSpPr>
              <p:cNvPr name="TextBox 25" id="25"/>
              <p:cNvSpPr txBox="true"/>
              <p:nvPr/>
            </p:nvSpPr>
            <p:spPr>
              <a:xfrm>
                <a:off x="0" y="-38100"/>
                <a:ext cx="922504" cy="1559457"/>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1373052" y="1327548"/>
              <a:ext cx="2107232" cy="2011448"/>
            </a:xfrm>
            <a:custGeom>
              <a:avLst/>
              <a:gdLst/>
              <a:ahLst/>
              <a:cxnLst/>
              <a:rect r="r" b="b" t="t" l="l"/>
              <a:pathLst>
                <a:path h="2011448" w="2107232">
                  <a:moveTo>
                    <a:pt x="0" y="0"/>
                  </a:moveTo>
                  <a:lnTo>
                    <a:pt x="2107232" y="0"/>
                  </a:lnTo>
                  <a:lnTo>
                    <a:pt x="2107232" y="2011448"/>
                  </a:lnTo>
                  <a:lnTo>
                    <a:pt x="0" y="2011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68856" y="205110"/>
              <a:ext cx="4332463" cy="579057"/>
            </a:xfrm>
            <a:prstGeom prst="rect">
              <a:avLst/>
            </a:prstGeom>
          </p:spPr>
          <p:txBody>
            <a:bodyPr anchor="t" rtlCol="false" tIns="0" lIns="0" bIns="0" rIns="0">
              <a:spAutoFit/>
            </a:bodyPr>
            <a:lstStyle/>
            <a:p>
              <a:pPr algn="ctr">
                <a:lnSpc>
                  <a:spcPts val="3625"/>
                </a:lnSpc>
              </a:pPr>
              <a:r>
                <a:rPr lang="en-US" sz="2589" b="true">
                  <a:solidFill>
                    <a:srgbClr val="000000"/>
                  </a:solidFill>
                  <a:latin typeface="Canva Sans Bold"/>
                  <a:ea typeface="Canva Sans Bold"/>
                  <a:cs typeface="Canva Sans Bold"/>
                  <a:sym typeface="Canva Sans Bold"/>
                </a:rPr>
                <a:t>Rainfall Amount</a:t>
              </a:r>
            </a:p>
          </p:txBody>
        </p:sp>
        <p:sp>
          <p:nvSpPr>
            <p:cNvPr name="TextBox 28" id="28"/>
            <p:cNvSpPr txBox="true"/>
            <p:nvPr/>
          </p:nvSpPr>
          <p:spPr>
            <a:xfrm rot="0">
              <a:off x="234263" y="4237461"/>
              <a:ext cx="4185576" cy="3057810"/>
            </a:xfrm>
            <a:prstGeom prst="rect">
              <a:avLst/>
            </a:prstGeom>
          </p:spPr>
          <p:txBody>
            <a:bodyPr anchor="t" rtlCol="false" tIns="0" lIns="0" bIns="0" rIns="0">
              <a:spAutoFit/>
            </a:bodyPr>
            <a:lstStyle/>
            <a:p>
              <a:pPr algn="ctr">
                <a:lnSpc>
                  <a:spcPts val="3687"/>
                </a:lnSpc>
              </a:pPr>
              <a:r>
                <a:rPr lang="en-US" sz="2634">
                  <a:solidFill>
                    <a:srgbClr val="000000"/>
                  </a:solidFill>
                  <a:latin typeface="Canva Sans"/>
                  <a:ea typeface="Canva Sans"/>
                  <a:cs typeface="Canva Sans"/>
                  <a:sym typeface="Canva Sans"/>
                </a:rPr>
                <a:t>Regre</a:t>
              </a:r>
              <a:r>
                <a:rPr lang="en-US" sz="2634">
                  <a:solidFill>
                    <a:srgbClr val="000000"/>
                  </a:solidFill>
                  <a:latin typeface="Canva Sans"/>
                  <a:ea typeface="Canva Sans"/>
                  <a:cs typeface="Canva Sans"/>
                  <a:sym typeface="Canva Sans"/>
                </a:rPr>
                <a:t>ssion model predicting rainfall (mm) using humidity and related fields.</a:t>
              </a:r>
            </a:p>
          </p:txBody>
        </p:sp>
      </p:grpSp>
      <p:grpSp>
        <p:nvGrpSpPr>
          <p:cNvPr name="Group 29" id="29"/>
          <p:cNvGrpSpPr/>
          <p:nvPr/>
        </p:nvGrpSpPr>
        <p:grpSpPr>
          <a:xfrm rot="0">
            <a:off x="7264721" y="3481897"/>
            <a:ext cx="3758559" cy="5776403"/>
            <a:chOff x="0" y="0"/>
            <a:chExt cx="5011412" cy="7701871"/>
          </a:xfrm>
        </p:grpSpPr>
        <p:grpSp>
          <p:nvGrpSpPr>
            <p:cNvPr name="Group 30" id="30"/>
            <p:cNvGrpSpPr/>
            <p:nvPr/>
          </p:nvGrpSpPr>
          <p:grpSpPr>
            <a:xfrm rot="0">
              <a:off x="206009" y="0"/>
              <a:ext cx="4670175" cy="7701871"/>
              <a:chOff x="0" y="0"/>
              <a:chExt cx="922504" cy="1521357"/>
            </a:xfrm>
          </p:grpSpPr>
          <p:sp>
            <p:nvSpPr>
              <p:cNvPr name="Freeform 31" id="31"/>
              <p:cNvSpPr/>
              <p:nvPr/>
            </p:nvSpPr>
            <p:spPr>
              <a:xfrm flipH="false" flipV="false" rot="0">
                <a:off x="0" y="0"/>
                <a:ext cx="922504" cy="1521357"/>
              </a:xfrm>
              <a:custGeom>
                <a:avLst/>
                <a:gdLst/>
                <a:ahLst/>
                <a:cxnLst/>
                <a:rect r="r" b="b" t="t" l="l"/>
                <a:pathLst>
                  <a:path h="1521357" w="922504">
                    <a:moveTo>
                      <a:pt x="17683" y="0"/>
                    </a:moveTo>
                    <a:lnTo>
                      <a:pt x="904821" y="0"/>
                    </a:lnTo>
                    <a:cubicBezTo>
                      <a:pt x="914587" y="0"/>
                      <a:pt x="922504" y="7917"/>
                      <a:pt x="922504" y="17683"/>
                    </a:cubicBezTo>
                    <a:lnTo>
                      <a:pt x="922504" y="1503675"/>
                    </a:lnTo>
                    <a:cubicBezTo>
                      <a:pt x="922504" y="1513440"/>
                      <a:pt x="914587" y="1521357"/>
                      <a:pt x="904821" y="1521357"/>
                    </a:cubicBezTo>
                    <a:lnTo>
                      <a:pt x="17683" y="1521357"/>
                    </a:lnTo>
                    <a:cubicBezTo>
                      <a:pt x="7917" y="1521357"/>
                      <a:pt x="0" y="1513440"/>
                      <a:pt x="0" y="1503675"/>
                    </a:cubicBezTo>
                    <a:lnTo>
                      <a:pt x="0" y="17683"/>
                    </a:lnTo>
                    <a:cubicBezTo>
                      <a:pt x="0" y="7917"/>
                      <a:pt x="7917" y="0"/>
                      <a:pt x="17683" y="0"/>
                    </a:cubicBezTo>
                    <a:close/>
                  </a:path>
                </a:pathLst>
              </a:custGeom>
              <a:solidFill>
                <a:srgbClr val="A9DFD0"/>
              </a:solidFill>
              <a:ln w="38100" cap="sq">
                <a:solidFill>
                  <a:srgbClr val="000000"/>
                </a:solidFill>
                <a:prstDash val="solid"/>
                <a:miter/>
              </a:ln>
            </p:spPr>
          </p:sp>
          <p:sp>
            <p:nvSpPr>
              <p:cNvPr name="TextBox 32" id="32"/>
              <p:cNvSpPr txBox="true"/>
              <p:nvPr/>
            </p:nvSpPr>
            <p:spPr>
              <a:xfrm>
                <a:off x="0" y="-38100"/>
                <a:ext cx="922504" cy="1559457"/>
              </a:xfrm>
              <a:prstGeom prst="rect">
                <a:avLst/>
              </a:prstGeom>
            </p:spPr>
            <p:txBody>
              <a:bodyPr anchor="ctr" rtlCol="false" tIns="50800" lIns="50800" bIns="50800" rIns="50800"/>
              <a:lstStyle/>
              <a:p>
                <a:pPr algn="ctr">
                  <a:lnSpc>
                    <a:spcPts val="2659"/>
                  </a:lnSpc>
                  <a:spcBef>
                    <a:spcPct val="0"/>
                  </a:spcBef>
                </a:pPr>
              </a:p>
            </p:txBody>
          </p:sp>
        </p:grpSp>
        <p:sp>
          <p:nvSpPr>
            <p:cNvPr name="Freeform 33" id="33"/>
            <p:cNvSpPr/>
            <p:nvPr/>
          </p:nvSpPr>
          <p:spPr>
            <a:xfrm flipH="false" flipV="false" rot="0">
              <a:off x="1145123" y="1170406"/>
              <a:ext cx="2791946" cy="2182794"/>
            </a:xfrm>
            <a:custGeom>
              <a:avLst/>
              <a:gdLst/>
              <a:ahLst/>
              <a:cxnLst/>
              <a:rect r="r" b="b" t="t" l="l"/>
              <a:pathLst>
                <a:path h="2182794" w="2791946">
                  <a:moveTo>
                    <a:pt x="0" y="0"/>
                  </a:moveTo>
                  <a:lnTo>
                    <a:pt x="2791947" y="0"/>
                  </a:lnTo>
                  <a:lnTo>
                    <a:pt x="2791947" y="2182795"/>
                  </a:lnTo>
                  <a:lnTo>
                    <a:pt x="0" y="21827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0" y="205110"/>
              <a:ext cx="5011412" cy="579057"/>
            </a:xfrm>
            <a:prstGeom prst="rect">
              <a:avLst/>
            </a:prstGeom>
          </p:spPr>
          <p:txBody>
            <a:bodyPr anchor="t" rtlCol="false" tIns="0" lIns="0" bIns="0" rIns="0">
              <a:spAutoFit/>
            </a:bodyPr>
            <a:lstStyle/>
            <a:p>
              <a:pPr algn="ctr">
                <a:lnSpc>
                  <a:spcPts val="3625"/>
                </a:lnSpc>
              </a:pPr>
              <a:r>
                <a:rPr lang="en-US" sz="2589" b="true">
                  <a:solidFill>
                    <a:srgbClr val="000000"/>
                  </a:solidFill>
                  <a:latin typeface="Canva Sans Bold"/>
                  <a:ea typeface="Canva Sans Bold"/>
                  <a:cs typeface="Canva Sans Bold"/>
                  <a:sym typeface="Canva Sans Bold"/>
                </a:rPr>
                <a:t>Rainfall Category</a:t>
              </a:r>
            </a:p>
          </p:txBody>
        </p:sp>
        <p:sp>
          <p:nvSpPr>
            <p:cNvPr name="TextBox 35" id="35"/>
            <p:cNvSpPr txBox="true"/>
            <p:nvPr/>
          </p:nvSpPr>
          <p:spPr>
            <a:xfrm rot="0">
              <a:off x="368079" y="4156573"/>
              <a:ext cx="4275253" cy="3138698"/>
            </a:xfrm>
            <a:prstGeom prst="rect">
              <a:avLst/>
            </a:prstGeom>
          </p:spPr>
          <p:txBody>
            <a:bodyPr anchor="t" rtlCol="false" tIns="0" lIns="0" bIns="0" rIns="0">
              <a:spAutoFit/>
            </a:bodyPr>
            <a:lstStyle/>
            <a:p>
              <a:pPr algn="ctr">
                <a:lnSpc>
                  <a:spcPts val="3149"/>
                </a:lnSpc>
              </a:pPr>
              <a:r>
                <a:rPr lang="en-US" sz="2249">
                  <a:solidFill>
                    <a:srgbClr val="000000"/>
                  </a:solidFill>
                  <a:latin typeface="Canva Sans"/>
                  <a:ea typeface="Canva Sans"/>
                  <a:cs typeface="Canva Sans"/>
                  <a:sym typeface="Canva Sans"/>
                </a:rPr>
                <a:t>Cl</a:t>
              </a:r>
              <a:r>
                <a:rPr lang="en-US" sz="2249">
                  <a:solidFill>
                    <a:srgbClr val="000000"/>
                  </a:solidFill>
                  <a:latin typeface="Canva Sans"/>
                  <a:ea typeface="Canva Sans"/>
                  <a:cs typeface="Canva Sans"/>
                  <a:sym typeface="Canva Sans"/>
                </a:rPr>
                <a:t>assification model predicting rain intensity (light, moderate, high) using fields like rainfall, humidity, etc.</a:t>
              </a:r>
            </a:p>
          </p:txBody>
        </p:sp>
      </p:grpSp>
      <p:grpSp>
        <p:nvGrpSpPr>
          <p:cNvPr name="Group 36" id="36"/>
          <p:cNvGrpSpPr/>
          <p:nvPr/>
        </p:nvGrpSpPr>
        <p:grpSpPr>
          <a:xfrm rot="0">
            <a:off x="11039090" y="3481897"/>
            <a:ext cx="3502631" cy="5776403"/>
            <a:chOff x="0" y="0"/>
            <a:chExt cx="4670175" cy="7701871"/>
          </a:xfrm>
        </p:grpSpPr>
        <p:grpSp>
          <p:nvGrpSpPr>
            <p:cNvPr name="Group 37" id="37"/>
            <p:cNvGrpSpPr/>
            <p:nvPr/>
          </p:nvGrpSpPr>
          <p:grpSpPr>
            <a:xfrm rot="0">
              <a:off x="0" y="0"/>
              <a:ext cx="4670175" cy="7701871"/>
              <a:chOff x="0" y="0"/>
              <a:chExt cx="922504" cy="1521357"/>
            </a:xfrm>
          </p:grpSpPr>
          <p:sp>
            <p:nvSpPr>
              <p:cNvPr name="Freeform 38" id="38"/>
              <p:cNvSpPr/>
              <p:nvPr/>
            </p:nvSpPr>
            <p:spPr>
              <a:xfrm flipH="false" flipV="false" rot="0">
                <a:off x="0" y="0"/>
                <a:ext cx="922504" cy="1521357"/>
              </a:xfrm>
              <a:custGeom>
                <a:avLst/>
                <a:gdLst/>
                <a:ahLst/>
                <a:cxnLst/>
                <a:rect r="r" b="b" t="t" l="l"/>
                <a:pathLst>
                  <a:path h="1521357" w="922504">
                    <a:moveTo>
                      <a:pt x="17683" y="0"/>
                    </a:moveTo>
                    <a:lnTo>
                      <a:pt x="904821" y="0"/>
                    </a:lnTo>
                    <a:cubicBezTo>
                      <a:pt x="914587" y="0"/>
                      <a:pt x="922504" y="7917"/>
                      <a:pt x="922504" y="17683"/>
                    </a:cubicBezTo>
                    <a:lnTo>
                      <a:pt x="922504" y="1503675"/>
                    </a:lnTo>
                    <a:cubicBezTo>
                      <a:pt x="922504" y="1513440"/>
                      <a:pt x="914587" y="1521357"/>
                      <a:pt x="904821" y="1521357"/>
                    </a:cubicBezTo>
                    <a:lnTo>
                      <a:pt x="17683" y="1521357"/>
                    </a:lnTo>
                    <a:cubicBezTo>
                      <a:pt x="7917" y="1521357"/>
                      <a:pt x="0" y="1513440"/>
                      <a:pt x="0" y="1503675"/>
                    </a:cubicBezTo>
                    <a:lnTo>
                      <a:pt x="0" y="17683"/>
                    </a:lnTo>
                    <a:cubicBezTo>
                      <a:pt x="0" y="7917"/>
                      <a:pt x="7917" y="0"/>
                      <a:pt x="17683" y="0"/>
                    </a:cubicBezTo>
                    <a:close/>
                  </a:path>
                </a:pathLst>
              </a:custGeom>
              <a:solidFill>
                <a:srgbClr val="A9DFD0"/>
              </a:solidFill>
              <a:ln w="38100" cap="sq">
                <a:solidFill>
                  <a:srgbClr val="000000"/>
                </a:solidFill>
                <a:prstDash val="solid"/>
                <a:miter/>
              </a:ln>
            </p:spPr>
          </p:sp>
          <p:sp>
            <p:nvSpPr>
              <p:cNvPr name="TextBox 39" id="39"/>
              <p:cNvSpPr txBox="true"/>
              <p:nvPr/>
            </p:nvSpPr>
            <p:spPr>
              <a:xfrm>
                <a:off x="0" y="-38100"/>
                <a:ext cx="922504" cy="1559457"/>
              </a:xfrm>
              <a:prstGeom prst="rect">
                <a:avLst/>
              </a:prstGeom>
            </p:spPr>
            <p:txBody>
              <a:bodyPr anchor="ctr" rtlCol="false" tIns="50800" lIns="50800" bIns="50800" rIns="50800"/>
              <a:lstStyle/>
              <a:p>
                <a:pPr algn="ctr">
                  <a:lnSpc>
                    <a:spcPts val="2659"/>
                  </a:lnSpc>
                  <a:spcBef>
                    <a:spcPct val="0"/>
                  </a:spcBef>
                </a:pPr>
              </a:p>
            </p:txBody>
          </p:sp>
        </p:grpSp>
        <p:sp>
          <p:nvSpPr>
            <p:cNvPr name="Freeform 40" id="40"/>
            <p:cNvSpPr/>
            <p:nvPr/>
          </p:nvSpPr>
          <p:spPr>
            <a:xfrm flipH="false" flipV="false" rot="0">
              <a:off x="1254471" y="1246438"/>
              <a:ext cx="2323305" cy="1858644"/>
            </a:xfrm>
            <a:custGeom>
              <a:avLst/>
              <a:gdLst/>
              <a:ahLst/>
              <a:cxnLst/>
              <a:rect r="r" b="b" t="t" l="l"/>
              <a:pathLst>
                <a:path h="1858644" w="2323305">
                  <a:moveTo>
                    <a:pt x="0" y="0"/>
                  </a:moveTo>
                  <a:lnTo>
                    <a:pt x="2323306" y="0"/>
                  </a:lnTo>
                  <a:lnTo>
                    <a:pt x="2323306" y="1858644"/>
                  </a:lnTo>
                  <a:lnTo>
                    <a:pt x="0" y="18586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1" id="41"/>
            <p:cNvSpPr txBox="true"/>
            <p:nvPr/>
          </p:nvSpPr>
          <p:spPr>
            <a:xfrm rot="0">
              <a:off x="168856" y="205110"/>
              <a:ext cx="4332463" cy="579057"/>
            </a:xfrm>
            <a:prstGeom prst="rect">
              <a:avLst/>
            </a:prstGeom>
          </p:spPr>
          <p:txBody>
            <a:bodyPr anchor="t" rtlCol="false" tIns="0" lIns="0" bIns="0" rIns="0">
              <a:spAutoFit/>
            </a:bodyPr>
            <a:lstStyle/>
            <a:p>
              <a:pPr algn="ctr">
                <a:lnSpc>
                  <a:spcPts val="3625"/>
                </a:lnSpc>
              </a:pPr>
              <a:r>
                <a:rPr lang="en-US" sz="2589" b="true">
                  <a:solidFill>
                    <a:srgbClr val="000000"/>
                  </a:solidFill>
                  <a:latin typeface="Canva Sans Bold"/>
                  <a:ea typeface="Canva Sans Bold"/>
                  <a:cs typeface="Canva Sans Bold"/>
                  <a:sym typeface="Canva Sans Bold"/>
                </a:rPr>
                <a:t>Air Quality</a:t>
              </a:r>
            </a:p>
          </p:txBody>
        </p:sp>
        <p:sp>
          <p:nvSpPr>
            <p:cNvPr name="TextBox 42" id="42"/>
            <p:cNvSpPr txBox="true"/>
            <p:nvPr/>
          </p:nvSpPr>
          <p:spPr>
            <a:xfrm rot="0">
              <a:off x="250091" y="4237461"/>
              <a:ext cx="4185576" cy="3057810"/>
            </a:xfrm>
            <a:prstGeom prst="rect">
              <a:avLst/>
            </a:prstGeom>
          </p:spPr>
          <p:txBody>
            <a:bodyPr anchor="t" rtlCol="false" tIns="0" lIns="0" bIns="0" rIns="0">
              <a:spAutoFit/>
            </a:bodyPr>
            <a:lstStyle/>
            <a:p>
              <a:pPr algn="ctr">
                <a:lnSpc>
                  <a:spcPts val="3687"/>
                </a:lnSpc>
              </a:pPr>
              <a:r>
                <a:rPr lang="en-US" sz="2634">
                  <a:solidFill>
                    <a:srgbClr val="000000"/>
                  </a:solidFill>
                  <a:latin typeface="Canva Sans"/>
                  <a:ea typeface="Canva Sans"/>
                  <a:cs typeface="Canva Sans"/>
                  <a:sym typeface="Canva Sans"/>
                </a:rPr>
                <a:t>Regre</a:t>
              </a:r>
              <a:r>
                <a:rPr lang="en-US" sz="2634">
                  <a:solidFill>
                    <a:srgbClr val="000000"/>
                  </a:solidFill>
                  <a:latin typeface="Canva Sans"/>
                  <a:ea typeface="Canva Sans"/>
                  <a:cs typeface="Canva Sans"/>
                  <a:sym typeface="Canva Sans"/>
                </a:rPr>
                <a:t>ssion model predicting AQI using pollutant levels (NO₂, SO₂, NO₃, etc.).</a:t>
              </a:r>
            </a:p>
          </p:txBody>
        </p:sp>
      </p:grpSp>
      <p:grpSp>
        <p:nvGrpSpPr>
          <p:cNvPr name="Group 43" id="43"/>
          <p:cNvGrpSpPr/>
          <p:nvPr/>
        </p:nvGrpSpPr>
        <p:grpSpPr>
          <a:xfrm rot="0">
            <a:off x="14617921" y="3481897"/>
            <a:ext cx="3502631" cy="5776403"/>
            <a:chOff x="0" y="0"/>
            <a:chExt cx="4670175" cy="7701871"/>
          </a:xfrm>
        </p:grpSpPr>
        <p:grpSp>
          <p:nvGrpSpPr>
            <p:cNvPr name="Group 44" id="44"/>
            <p:cNvGrpSpPr/>
            <p:nvPr/>
          </p:nvGrpSpPr>
          <p:grpSpPr>
            <a:xfrm rot="0">
              <a:off x="0" y="0"/>
              <a:ext cx="4670175" cy="7701871"/>
              <a:chOff x="0" y="0"/>
              <a:chExt cx="922504" cy="1521357"/>
            </a:xfrm>
          </p:grpSpPr>
          <p:sp>
            <p:nvSpPr>
              <p:cNvPr name="Freeform 45" id="45"/>
              <p:cNvSpPr/>
              <p:nvPr/>
            </p:nvSpPr>
            <p:spPr>
              <a:xfrm flipH="false" flipV="false" rot="0">
                <a:off x="0" y="0"/>
                <a:ext cx="922504" cy="1521357"/>
              </a:xfrm>
              <a:custGeom>
                <a:avLst/>
                <a:gdLst/>
                <a:ahLst/>
                <a:cxnLst/>
                <a:rect r="r" b="b" t="t" l="l"/>
                <a:pathLst>
                  <a:path h="1521357" w="922504">
                    <a:moveTo>
                      <a:pt x="17683" y="0"/>
                    </a:moveTo>
                    <a:lnTo>
                      <a:pt x="904821" y="0"/>
                    </a:lnTo>
                    <a:cubicBezTo>
                      <a:pt x="914587" y="0"/>
                      <a:pt x="922504" y="7917"/>
                      <a:pt x="922504" y="17683"/>
                    </a:cubicBezTo>
                    <a:lnTo>
                      <a:pt x="922504" y="1503675"/>
                    </a:lnTo>
                    <a:cubicBezTo>
                      <a:pt x="922504" y="1513440"/>
                      <a:pt x="914587" y="1521357"/>
                      <a:pt x="904821" y="1521357"/>
                    </a:cubicBezTo>
                    <a:lnTo>
                      <a:pt x="17683" y="1521357"/>
                    </a:lnTo>
                    <a:cubicBezTo>
                      <a:pt x="7917" y="1521357"/>
                      <a:pt x="0" y="1513440"/>
                      <a:pt x="0" y="1503675"/>
                    </a:cubicBezTo>
                    <a:lnTo>
                      <a:pt x="0" y="17683"/>
                    </a:lnTo>
                    <a:cubicBezTo>
                      <a:pt x="0" y="7917"/>
                      <a:pt x="7917" y="0"/>
                      <a:pt x="17683" y="0"/>
                    </a:cubicBezTo>
                    <a:close/>
                  </a:path>
                </a:pathLst>
              </a:custGeom>
              <a:solidFill>
                <a:srgbClr val="A9DFD0"/>
              </a:solidFill>
              <a:ln w="38100" cap="sq">
                <a:solidFill>
                  <a:srgbClr val="000000"/>
                </a:solidFill>
                <a:prstDash val="solid"/>
                <a:miter/>
              </a:ln>
            </p:spPr>
          </p:sp>
          <p:sp>
            <p:nvSpPr>
              <p:cNvPr name="TextBox 46" id="46"/>
              <p:cNvSpPr txBox="true"/>
              <p:nvPr/>
            </p:nvSpPr>
            <p:spPr>
              <a:xfrm>
                <a:off x="0" y="-38100"/>
                <a:ext cx="922504" cy="1559457"/>
              </a:xfrm>
              <a:prstGeom prst="rect">
                <a:avLst/>
              </a:prstGeom>
            </p:spPr>
            <p:txBody>
              <a:bodyPr anchor="ctr" rtlCol="false" tIns="50800" lIns="50800" bIns="50800" rIns="50800"/>
              <a:lstStyle/>
              <a:p>
                <a:pPr algn="ctr">
                  <a:lnSpc>
                    <a:spcPts val="2520"/>
                  </a:lnSpc>
                  <a:spcBef>
                    <a:spcPct val="0"/>
                  </a:spcBef>
                </a:pPr>
              </a:p>
            </p:txBody>
          </p:sp>
        </p:grpSp>
        <p:sp>
          <p:nvSpPr>
            <p:cNvPr name="Freeform 47" id="47"/>
            <p:cNvSpPr/>
            <p:nvPr/>
          </p:nvSpPr>
          <p:spPr>
            <a:xfrm flipH="false" flipV="false" rot="1803450">
              <a:off x="2308200" y="1255321"/>
              <a:ext cx="1145031" cy="2012965"/>
            </a:xfrm>
            <a:custGeom>
              <a:avLst/>
              <a:gdLst/>
              <a:ahLst/>
              <a:cxnLst/>
              <a:rect r="r" b="b" t="t" l="l"/>
              <a:pathLst>
                <a:path h="2012965" w="1145031">
                  <a:moveTo>
                    <a:pt x="0" y="0"/>
                  </a:moveTo>
                  <a:lnTo>
                    <a:pt x="1145031" y="0"/>
                  </a:lnTo>
                  <a:lnTo>
                    <a:pt x="1145031" y="2012965"/>
                  </a:lnTo>
                  <a:lnTo>
                    <a:pt x="0" y="2012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8" id="48"/>
            <p:cNvSpPr/>
            <p:nvPr/>
          </p:nvSpPr>
          <p:spPr>
            <a:xfrm flipH="false" flipV="false" rot="0">
              <a:off x="1758736" y="1243826"/>
              <a:ext cx="1272192" cy="1281512"/>
            </a:xfrm>
            <a:custGeom>
              <a:avLst/>
              <a:gdLst/>
              <a:ahLst/>
              <a:cxnLst/>
              <a:rect r="r" b="b" t="t" l="l"/>
              <a:pathLst>
                <a:path h="1281512" w="1272192">
                  <a:moveTo>
                    <a:pt x="0" y="0"/>
                  </a:moveTo>
                  <a:lnTo>
                    <a:pt x="1272192" y="0"/>
                  </a:lnTo>
                  <a:lnTo>
                    <a:pt x="1272192" y="1281512"/>
                  </a:lnTo>
                  <a:lnTo>
                    <a:pt x="0" y="12815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9" id="49"/>
            <p:cNvSpPr txBox="true"/>
            <p:nvPr/>
          </p:nvSpPr>
          <p:spPr>
            <a:xfrm rot="0">
              <a:off x="228600" y="220269"/>
              <a:ext cx="4332463" cy="579057"/>
            </a:xfrm>
            <a:prstGeom prst="rect">
              <a:avLst/>
            </a:prstGeom>
          </p:spPr>
          <p:txBody>
            <a:bodyPr anchor="t" rtlCol="false" tIns="0" lIns="0" bIns="0" rIns="0">
              <a:spAutoFit/>
            </a:bodyPr>
            <a:lstStyle/>
            <a:p>
              <a:pPr algn="ctr">
                <a:lnSpc>
                  <a:spcPts val="3625"/>
                </a:lnSpc>
              </a:pPr>
              <a:r>
                <a:rPr lang="en-US" sz="2589" b="true">
                  <a:solidFill>
                    <a:srgbClr val="000000"/>
                  </a:solidFill>
                  <a:latin typeface="Canva Sans Bold"/>
                  <a:ea typeface="Canva Sans Bold"/>
                  <a:cs typeface="Canva Sans Bold"/>
                  <a:sym typeface="Canva Sans Bold"/>
                </a:rPr>
                <a:t>UV Risk Level</a:t>
              </a:r>
            </a:p>
          </p:txBody>
        </p:sp>
        <p:sp>
          <p:nvSpPr>
            <p:cNvPr name="TextBox 50" id="50"/>
            <p:cNvSpPr txBox="true"/>
            <p:nvPr/>
          </p:nvSpPr>
          <p:spPr>
            <a:xfrm rot="0">
              <a:off x="253797" y="4344227"/>
              <a:ext cx="4162580" cy="2951044"/>
            </a:xfrm>
            <a:prstGeom prst="rect">
              <a:avLst/>
            </a:prstGeom>
          </p:spPr>
          <p:txBody>
            <a:bodyPr anchor="t" rtlCol="false" tIns="0" lIns="0" bIns="0" rIns="0">
              <a:spAutoFit/>
            </a:bodyPr>
            <a:lstStyle/>
            <a:p>
              <a:pPr algn="ctr">
                <a:lnSpc>
                  <a:spcPts val="3521"/>
                </a:lnSpc>
              </a:pPr>
              <a:r>
                <a:rPr lang="en-US" sz="2515">
                  <a:solidFill>
                    <a:srgbClr val="000000"/>
                  </a:solidFill>
                  <a:latin typeface="Canva Sans"/>
                  <a:ea typeface="Canva Sans"/>
                  <a:cs typeface="Canva Sans"/>
                  <a:sym typeface="Canva Sans"/>
                </a:rPr>
                <a:t>Cl</a:t>
              </a:r>
              <a:r>
                <a:rPr lang="en-US" sz="2515">
                  <a:solidFill>
                    <a:srgbClr val="000000"/>
                  </a:solidFill>
                  <a:latin typeface="Canva Sans"/>
                  <a:ea typeface="Canva Sans"/>
                  <a:cs typeface="Canva Sans"/>
                  <a:sym typeface="Canva Sans"/>
                </a:rPr>
                <a:t>assification model predicting UV radiation risk using sunshine hours and UV index.</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1961125" y="2200474"/>
            <a:ext cx="6048463" cy="1666532"/>
          </a:xfrm>
          <a:custGeom>
            <a:avLst/>
            <a:gdLst/>
            <a:ahLst/>
            <a:cxnLst/>
            <a:rect r="r" b="b" t="t" l="l"/>
            <a:pathLst>
              <a:path h="1666532" w="6048463">
                <a:moveTo>
                  <a:pt x="0" y="0"/>
                </a:moveTo>
                <a:lnTo>
                  <a:pt x="6048463" y="0"/>
                </a:lnTo>
                <a:lnTo>
                  <a:pt x="6048463" y="1666533"/>
                </a:lnTo>
                <a:lnTo>
                  <a:pt x="0" y="1666533"/>
                </a:lnTo>
                <a:lnTo>
                  <a:pt x="0" y="0"/>
                </a:lnTo>
                <a:close/>
              </a:path>
            </a:pathLst>
          </a:custGeom>
          <a:blipFill>
            <a:blip r:embed="rId6"/>
            <a:stretch>
              <a:fillRect l="0" t="0" r="0" b="0"/>
            </a:stretch>
          </a:blipFill>
        </p:spPr>
      </p:sp>
      <p:sp>
        <p:nvSpPr>
          <p:cNvPr name="Freeform 5" id="5"/>
          <p:cNvSpPr/>
          <p:nvPr/>
        </p:nvSpPr>
        <p:spPr>
          <a:xfrm flipH="false" flipV="false" rot="0">
            <a:off x="9444153" y="5143500"/>
            <a:ext cx="4562098" cy="4479151"/>
          </a:xfrm>
          <a:custGeom>
            <a:avLst/>
            <a:gdLst/>
            <a:ahLst/>
            <a:cxnLst/>
            <a:rect r="r" b="b" t="t" l="l"/>
            <a:pathLst>
              <a:path h="4479151" w="4562098">
                <a:moveTo>
                  <a:pt x="0" y="0"/>
                </a:moveTo>
                <a:lnTo>
                  <a:pt x="4562099" y="0"/>
                </a:lnTo>
                <a:lnTo>
                  <a:pt x="4562099" y="4479151"/>
                </a:lnTo>
                <a:lnTo>
                  <a:pt x="0" y="44791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44966" y="551381"/>
            <a:ext cx="7688406" cy="935160"/>
          </a:xfrm>
          <a:prstGeom prst="rect">
            <a:avLst/>
          </a:prstGeom>
        </p:spPr>
        <p:txBody>
          <a:bodyPr anchor="t" rtlCol="false" tIns="0" lIns="0" bIns="0" rIns="0">
            <a:spAutoFit/>
          </a:bodyPr>
          <a:lstStyle/>
          <a:p>
            <a:pPr algn="ctr">
              <a:lnSpc>
                <a:spcPts val="7780"/>
              </a:lnSpc>
            </a:pPr>
            <a:r>
              <a:rPr lang="en-US" b="true" sz="5557" u="sng">
                <a:solidFill>
                  <a:srgbClr val="000000"/>
                </a:solidFill>
                <a:latin typeface="Canva Sans Bold"/>
                <a:ea typeface="Canva Sans Bold"/>
                <a:cs typeface="Canva Sans Bold"/>
                <a:sym typeface="Canva Sans Bold"/>
              </a:rPr>
              <a:t>Wind Level Prediction</a:t>
            </a:r>
          </a:p>
        </p:txBody>
      </p:sp>
      <p:sp>
        <p:nvSpPr>
          <p:cNvPr name="TextBox 7" id="7"/>
          <p:cNvSpPr txBox="true"/>
          <p:nvPr/>
        </p:nvSpPr>
        <p:spPr>
          <a:xfrm rot="0">
            <a:off x="1028700" y="1994666"/>
            <a:ext cx="10857433" cy="4247757"/>
          </a:xfrm>
          <a:prstGeom prst="rect">
            <a:avLst/>
          </a:prstGeom>
        </p:spPr>
        <p:txBody>
          <a:bodyPr anchor="t" rtlCol="false" tIns="0" lIns="0" bIns="0" rIns="0">
            <a:spAutoFit/>
          </a:bodyPr>
          <a:lstStyle/>
          <a:p>
            <a:pPr algn="l">
              <a:lnSpc>
                <a:spcPts val="4221"/>
              </a:lnSpc>
            </a:pPr>
            <a:r>
              <a:rPr lang="en-US" sz="3015">
                <a:solidFill>
                  <a:srgbClr val="000000"/>
                </a:solidFill>
                <a:latin typeface="Canva Sans"/>
                <a:ea typeface="Canva Sans"/>
                <a:cs typeface="Canva Sans"/>
                <a:sym typeface="Canva Sans"/>
              </a:rPr>
              <a:t>The Win</a:t>
            </a:r>
            <a:r>
              <a:rPr lang="en-US" sz="3015">
                <a:solidFill>
                  <a:srgbClr val="000000"/>
                </a:solidFill>
                <a:latin typeface="Canva Sans"/>
                <a:ea typeface="Canva Sans"/>
                <a:cs typeface="Canva Sans"/>
                <a:sym typeface="Canva Sans"/>
              </a:rPr>
              <a:t>d Level model predicts whether the wind will be low, medium, or high by analyzing wind speed and gust data. It uses the CHAID classification algorithm, which is particularly effective for categorical predictions. This model not only considers historical wind data but also accounts for trends and sudden changes in wind patterns. Accurate wind predictions are crucial for safety planning, storm alerts, and disaster management.</a:t>
            </a:r>
          </a:p>
        </p:txBody>
      </p:sp>
      <p:sp>
        <p:nvSpPr>
          <p:cNvPr name="TextBox 8" id="8"/>
          <p:cNvSpPr txBox="true"/>
          <p:nvPr/>
        </p:nvSpPr>
        <p:spPr>
          <a:xfrm rot="0">
            <a:off x="1028700" y="7169954"/>
            <a:ext cx="7975253" cy="2731770"/>
          </a:xfrm>
          <a:prstGeom prst="rect">
            <a:avLst/>
          </a:prstGeom>
        </p:spPr>
        <p:txBody>
          <a:bodyPr anchor="t" rtlCol="false" tIns="0" lIns="0" bIns="0" rIns="0">
            <a:spAutoFit/>
          </a:bodyPr>
          <a:lstStyle/>
          <a:p>
            <a:pPr algn="just">
              <a:lnSpc>
                <a:spcPts val="4899"/>
              </a:lnSpc>
            </a:pPr>
            <a:r>
              <a:rPr lang="en-US" sz="3499" b="true">
                <a:solidFill>
                  <a:srgbClr val="000000"/>
                </a:solidFill>
                <a:latin typeface="Canva Sans Bold"/>
                <a:ea typeface="Canva Sans Bold"/>
                <a:cs typeface="Canva Sans Bold"/>
                <a:sym typeface="Canva Sans Bold"/>
              </a:rPr>
              <a:t>    </a:t>
            </a:r>
            <a:r>
              <a:rPr lang="en-US" b="true" sz="3499">
                <a:solidFill>
                  <a:srgbClr val="000000"/>
                </a:solidFill>
                <a:latin typeface="Canva Sans Bold"/>
                <a:ea typeface="Canva Sans Bold"/>
                <a:cs typeface="Canva Sans Bold"/>
                <a:sym typeface="Canva Sans Bold"/>
              </a:rPr>
              <a:t>Applications / Importance:</a:t>
            </a:r>
          </a:p>
          <a:p>
            <a:pPr algn="just" marL="626112" indent="-313056" lvl="1">
              <a:lnSpc>
                <a:spcPts val="4060"/>
              </a:lnSpc>
              <a:buFont typeface="Arial"/>
              <a:buChar char="•"/>
            </a:pPr>
            <a:r>
              <a:rPr lang="en-US" sz="2900">
                <a:solidFill>
                  <a:srgbClr val="000000"/>
                </a:solidFill>
                <a:latin typeface="Canva Sans"/>
                <a:ea typeface="Canva Sans"/>
                <a:cs typeface="Canva Sans"/>
                <a:sym typeface="Canva Sans"/>
              </a:rPr>
              <a:t>Issuing storm and high-wind warnings</a:t>
            </a:r>
          </a:p>
          <a:p>
            <a:pPr algn="just" marL="626112" indent="-313056" lvl="1">
              <a:lnSpc>
                <a:spcPts val="4060"/>
              </a:lnSpc>
              <a:buFont typeface="Arial"/>
              <a:buChar char="•"/>
            </a:pPr>
            <a:r>
              <a:rPr lang="en-US" sz="2900">
                <a:solidFill>
                  <a:srgbClr val="000000"/>
                </a:solidFill>
                <a:latin typeface="Canva Sans"/>
                <a:ea typeface="Canva Sans"/>
                <a:cs typeface="Canva Sans"/>
                <a:sym typeface="Canva Sans"/>
              </a:rPr>
              <a:t>Disaster preparedness and risk mitigation</a:t>
            </a:r>
          </a:p>
          <a:p>
            <a:pPr algn="just" marL="626112" indent="-313056" lvl="1">
              <a:lnSpc>
                <a:spcPts val="4060"/>
              </a:lnSpc>
              <a:buFont typeface="Arial"/>
              <a:buChar char="•"/>
            </a:pPr>
            <a:r>
              <a:rPr lang="en-US" sz="2900">
                <a:solidFill>
                  <a:srgbClr val="000000"/>
                </a:solidFill>
                <a:latin typeface="Canva Sans"/>
                <a:ea typeface="Canva Sans"/>
                <a:cs typeface="Canva Sans"/>
                <a:sym typeface="Canva Sans"/>
              </a:rPr>
              <a:t>Aviation and marine safety</a:t>
            </a:r>
          </a:p>
          <a:p>
            <a:pPr algn="just">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2212243" y="2131876"/>
            <a:ext cx="5548708" cy="2565532"/>
          </a:xfrm>
          <a:custGeom>
            <a:avLst/>
            <a:gdLst/>
            <a:ahLst/>
            <a:cxnLst/>
            <a:rect r="r" b="b" t="t" l="l"/>
            <a:pathLst>
              <a:path h="2565532" w="5548708">
                <a:moveTo>
                  <a:pt x="0" y="0"/>
                </a:moveTo>
                <a:lnTo>
                  <a:pt x="5548708" y="0"/>
                </a:lnTo>
                <a:lnTo>
                  <a:pt x="5548708" y="2565531"/>
                </a:lnTo>
                <a:lnTo>
                  <a:pt x="0" y="2565531"/>
                </a:lnTo>
                <a:lnTo>
                  <a:pt x="0" y="0"/>
                </a:lnTo>
                <a:close/>
              </a:path>
            </a:pathLst>
          </a:custGeom>
          <a:blipFill>
            <a:blip r:embed="rId6"/>
            <a:stretch>
              <a:fillRect l="0" t="0" r="0" b="0"/>
            </a:stretch>
          </a:blipFill>
        </p:spPr>
      </p:sp>
      <p:sp>
        <p:nvSpPr>
          <p:cNvPr name="Freeform 5" id="5"/>
          <p:cNvSpPr/>
          <p:nvPr/>
        </p:nvSpPr>
        <p:spPr>
          <a:xfrm flipH="false" flipV="false" rot="0">
            <a:off x="8918801" y="6022269"/>
            <a:ext cx="5065241" cy="3693021"/>
          </a:xfrm>
          <a:custGeom>
            <a:avLst/>
            <a:gdLst/>
            <a:ahLst/>
            <a:cxnLst/>
            <a:rect r="r" b="b" t="t" l="l"/>
            <a:pathLst>
              <a:path h="3693021" w="5065241">
                <a:moveTo>
                  <a:pt x="0" y="0"/>
                </a:moveTo>
                <a:lnTo>
                  <a:pt x="5065241" y="0"/>
                </a:lnTo>
                <a:lnTo>
                  <a:pt x="5065241" y="3693021"/>
                </a:lnTo>
                <a:lnTo>
                  <a:pt x="0" y="3693021"/>
                </a:lnTo>
                <a:lnTo>
                  <a:pt x="0" y="0"/>
                </a:lnTo>
                <a:close/>
              </a:path>
            </a:pathLst>
          </a:custGeom>
          <a:blipFill>
            <a:blip r:embed="rId7">
              <a:alphaModFix amt="72000"/>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003014" y="512740"/>
            <a:ext cx="9784257" cy="936669"/>
          </a:xfrm>
          <a:prstGeom prst="rect">
            <a:avLst/>
          </a:prstGeom>
        </p:spPr>
        <p:txBody>
          <a:bodyPr anchor="t" rtlCol="false" tIns="0" lIns="0" bIns="0" rIns="0">
            <a:spAutoFit/>
          </a:bodyPr>
          <a:lstStyle/>
          <a:p>
            <a:pPr algn="ctr">
              <a:lnSpc>
                <a:spcPts val="7781"/>
              </a:lnSpc>
            </a:pPr>
            <a:r>
              <a:rPr lang="en-US" b="true" sz="5558" u="sng">
                <a:solidFill>
                  <a:srgbClr val="000000"/>
                </a:solidFill>
                <a:latin typeface="Canva Sans Bold"/>
                <a:ea typeface="Canva Sans Bold"/>
                <a:cs typeface="Canva Sans Bold"/>
                <a:sym typeface="Canva Sans Bold"/>
              </a:rPr>
              <a:t>Rainfall Amount Prediction</a:t>
            </a:r>
          </a:p>
        </p:txBody>
      </p:sp>
      <p:sp>
        <p:nvSpPr>
          <p:cNvPr name="TextBox 7" id="7"/>
          <p:cNvSpPr txBox="true"/>
          <p:nvPr/>
        </p:nvSpPr>
        <p:spPr>
          <a:xfrm rot="0">
            <a:off x="1028700" y="2308027"/>
            <a:ext cx="10743273" cy="3714242"/>
          </a:xfrm>
          <a:prstGeom prst="rect">
            <a:avLst/>
          </a:prstGeom>
        </p:spPr>
        <p:txBody>
          <a:bodyPr anchor="t" rtlCol="false" tIns="0" lIns="0" bIns="0" rIns="0">
            <a:spAutoFit/>
          </a:bodyPr>
          <a:lstStyle/>
          <a:p>
            <a:pPr algn="l">
              <a:lnSpc>
                <a:spcPts val="4228"/>
              </a:lnSpc>
              <a:spcBef>
                <a:spcPct val="0"/>
              </a:spcBef>
            </a:pPr>
            <a:r>
              <a:rPr lang="en-US" sz="3020">
                <a:solidFill>
                  <a:srgbClr val="000000"/>
                </a:solidFill>
                <a:latin typeface="Inter"/>
                <a:ea typeface="Inter"/>
                <a:cs typeface="Inter"/>
                <a:sym typeface="Inter"/>
              </a:rPr>
              <a:t>The Rainfall Amount model estimates the total rainfall in millimeters for a given period. Using regression analysis, it provides continuous numerical predictions. Key inputs include humidity, temperature, and cloud cover, which are highly correlated with precipitation patterns. Accurate rainfall predictions are essential for agriculture planning, water resource management, and flood risk assessment.</a:t>
            </a:r>
          </a:p>
        </p:txBody>
      </p:sp>
      <p:sp>
        <p:nvSpPr>
          <p:cNvPr name="TextBox 8" id="8"/>
          <p:cNvSpPr txBox="true"/>
          <p:nvPr/>
        </p:nvSpPr>
        <p:spPr>
          <a:xfrm rot="0">
            <a:off x="1028700" y="7101387"/>
            <a:ext cx="6961882" cy="2156913"/>
          </a:xfrm>
          <a:prstGeom prst="rect">
            <a:avLst/>
          </a:prstGeom>
        </p:spPr>
        <p:txBody>
          <a:bodyPr anchor="t" rtlCol="false" tIns="0" lIns="0" bIns="0" rIns="0">
            <a:spAutoFit/>
          </a:bodyPr>
          <a:lstStyle/>
          <a:p>
            <a:pPr algn="ctr">
              <a:lnSpc>
                <a:spcPts val="4920"/>
              </a:lnSpc>
              <a:spcBef>
                <a:spcPct val="0"/>
              </a:spcBef>
            </a:pPr>
            <a:r>
              <a:rPr lang="en-US" b="true" sz="3514">
                <a:solidFill>
                  <a:srgbClr val="000000"/>
                </a:solidFill>
                <a:latin typeface="Inter Bold"/>
                <a:ea typeface="Inter Bold"/>
                <a:cs typeface="Inter Bold"/>
                <a:sym typeface="Inter Bold"/>
              </a:rPr>
              <a:t>Applications / Importance:</a:t>
            </a:r>
          </a:p>
          <a:p>
            <a:pPr algn="l" marL="626111" indent="-313055" lvl="1">
              <a:lnSpc>
                <a:spcPts val="4060"/>
              </a:lnSpc>
              <a:buFont typeface="Arial"/>
              <a:buChar char="•"/>
            </a:pPr>
            <a:r>
              <a:rPr lang="en-US" sz="2900">
                <a:solidFill>
                  <a:srgbClr val="000000"/>
                </a:solidFill>
                <a:latin typeface="Inter"/>
                <a:ea typeface="Inter"/>
                <a:cs typeface="Inter"/>
                <a:sym typeface="Inter"/>
              </a:rPr>
              <a:t>Agricultural irrigation and planning</a:t>
            </a:r>
          </a:p>
          <a:p>
            <a:pPr algn="l" marL="626111" indent="-313055" lvl="1">
              <a:lnSpc>
                <a:spcPts val="4060"/>
              </a:lnSpc>
              <a:buFont typeface="Arial"/>
              <a:buChar char="•"/>
            </a:pPr>
            <a:r>
              <a:rPr lang="en-US" sz="2900">
                <a:solidFill>
                  <a:srgbClr val="000000"/>
                </a:solidFill>
                <a:latin typeface="Inter"/>
                <a:ea typeface="Inter"/>
                <a:cs typeface="Inter"/>
                <a:sym typeface="Inter"/>
              </a:rPr>
              <a:t>Flood risk and water management</a:t>
            </a:r>
          </a:p>
          <a:p>
            <a:pPr algn="l" marL="626111" indent="-313055" lvl="1">
              <a:lnSpc>
                <a:spcPts val="4060"/>
              </a:lnSpc>
              <a:buFont typeface="Arial"/>
              <a:buChar char="•"/>
            </a:pPr>
            <a:r>
              <a:rPr lang="en-US" sz="2900">
                <a:solidFill>
                  <a:srgbClr val="000000"/>
                </a:solidFill>
                <a:latin typeface="Inter"/>
                <a:ea typeface="Inter"/>
                <a:cs typeface="Inter"/>
                <a:sym typeface="Inter"/>
              </a:rPr>
              <a:t>Weather monitoring for city planning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1300128" y="2365177"/>
            <a:ext cx="6409835" cy="1667987"/>
          </a:xfrm>
          <a:custGeom>
            <a:avLst/>
            <a:gdLst/>
            <a:ahLst/>
            <a:cxnLst/>
            <a:rect r="r" b="b" t="t" l="l"/>
            <a:pathLst>
              <a:path h="1667987" w="6409835">
                <a:moveTo>
                  <a:pt x="0" y="0"/>
                </a:moveTo>
                <a:lnTo>
                  <a:pt x="6409835" y="0"/>
                </a:lnTo>
                <a:lnTo>
                  <a:pt x="6409835" y="1667987"/>
                </a:lnTo>
                <a:lnTo>
                  <a:pt x="0" y="1667987"/>
                </a:lnTo>
                <a:lnTo>
                  <a:pt x="0" y="0"/>
                </a:lnTo>
                <a:close/>
              </a:path>
            </a:pathLst>
          </a:custGeom>
          <a:blipFill>
            <a:blip r:embed="rId6"/>
            <a:stretch>
              <a:fillRect l="0" t="0" r="0" b="0"/>
            </a:stretch>
          </a:blipFill>
        </p:spPr>
      </p:sp>
      <p:sp>
        <p:nvSpPr>
          <p:cNvPr name="Freeform 5" id="5"/>
          <p:cNvSpPr/>
          <p:nvPr/>
        </p:nvSpPr>
        <p:spPr>
          <a:xfrm flipH="false" flipV="false" rot="0">
            <a:off x="10012623" y="4628970"/>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7">
              <a:alphaModFix amt="73000"/>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178264" y="430278"/>
            <a:ext cx="11021863" cy="1916523"/>
          </a:xfrm>
          <a:prstGeom prst="rect">
            <a:avLst/>
          </a:prstGeom>
        </p:spPr>
        <p:txBody>
          <a:bodyPr anchor="t" rtlCol="false" tIns="0" lIns="0" bIns="0" rIns="0">
            <a:spAutoFit/>
          </a:bodyPr>
          <a:lstStyle/>
          <a:p>
            <a:pPr algn="ctr">
              <a:lnSpc>
                <a:spcPts val="7764"/>
              </a:lnSpc>
            </a:pPr>
            <a:r>
              <a:rPr lang="en-US" b="true" sz="5546" u="sng">
                <a:solidFill>
                  <a:srgbClr val="000000"/>
                </a:solidFill>
                <a:latin typeface="Canva Sans Bold"/>
                <a:ea typeface="Canva Sans Bold"/>
                <a:cs typeface="Canva Sans Bold"/>
                <a:sym typeface="Canva Sans Bold"/>
              </a:rPr>
              <a:t>Rainfall Category prediction</a:t>
            </a:r>
          </a:p>
          <a:p>
            <a:pPr algn="ctr">
              <a:lnSpc>
                <a:spcPts val="7764"/>
              </a:lnSpc>
            </a:pPr>
          </a:p>
        </p:txBody>
      </p:sp>
      <p:sp>
        <p:nvSpPr>
          <p:cNvPr name="TextBox 7" id="7"/>
          <p:cNvSpPr txBox="true"/>
          <p:nvPr/>
        </p:nvSpPr>
        <p:spPr>
          <a:xfrm rot="0">
            <a:off x="1028700" y="2308027"/>
            <a:ext cx="10443008" cy="3714242"/>
          </a:xfrm>
          <a:prstGeom prst="rect">
            <a:avLst/>
          </a:prstGeom>
        </p:spPr>
        <p:txBody>
          <a:bodyPr anchor="t" rtlCol="false" tIns="0" lIns="0" bIns="0" rIns="0">
            <a:spAutoFit/>
          </a:bodyPr>
          <a:lstStyle/>
          <a:p>
            <a:pPr algn="l">
              <a:lnSpc>
                <a:spcPts val="4228"/>
              </a:lnSpc>
              <a:spcBef>
                <a:spcPct val="0"/>
              </a:spcBef>
            </a:pPr>
            <a:r>
              <a:rPr lang="en-US" sz="3020">
                <a:solidFill>
                  <a:srgbClr val="000000"/>
                </a:solidFill>
                <a:latin typeface="Inter"/>
                <a:ea typeface="Inter"/>
                <a:cs typeface="Inter"/>
                <a:sym typeface="Inter"/>
              </a:rPr>
              <a:t>This model classifies rainfall intensity into categories: light, moderate, or heavy. It converts numeric rainfall values into understandable categories for easy interpretation. Key inputs include humidity and general weather conditions. Such categorization is important for public weather forecasts, helping individuals and organizations plan outdoor activities effectively.</a:t>
            </a:r>
          </a:p>
        </p:txBody>
      </p:sp>
      <p:sp>
        <p:nvSpPr>
          <p:cNvPr name="TextBox 8" id="8"/>
          <p:cNvSpPr txBox="true"/>
          <p:nvPr/>
        </p:nvSpPr>
        <p:spPr>
          <a:xfrm rot="0">
            <a:off x="1028700" y="7101387"/>
            <a:ext cx="8806755" cy="2156913"/>
          </a:xfrm>
          <a:prstGeom prst="rect">
            <a:avLst/>
          </a:prstGeom>
        </p:spPr>
        <p:txBody>
          <a:bodyPr anchor="t" rtlCol="false" tIns="0" lIns="0" bIns="0" rIns="0">
            <a:spAutoFit/>
          </a:bodyPr>
          <a:lstStyle/>
          <a:p>
            <a:pPr algn="l">
              <a:lnSpc>
                <a:spcPts val="4920"/>
              </a:lnSpc>
              <a:spcBef>
                <a:spcPct val="0"/>
              </a:spcBef>
            </a:pPr>
            <a:r>
              <a:rPr lang="en-US" b="true" sz="3514">
                <a:solidFill>
                  <a:srgbClr val="000000"/>
                </a:solidFill>
                <a:latin typeface="Inter Bold"/>
                <a:ea typeface="Inter Bold"/>
                <a:cs typeface="Inter Bold"/>
                <a:sym typeface="Inter Bold"/>
              </a:rPr>
              <a:t>   </a:t>
            </a:r>
            <a:r>
              <a:rPr lang="en-US" b="true" sz="3514">
                <a:solidFill>
                  <a:srgbClr val="000000"/>
                </a:solidFill>
                <a:latin typeface="Inter Bold"/>
                <a:ea typeface="Inter Bold"/>
                <a:cs typeface="Inter Bold"/>
                <a:sym typeface="Inter Bold"/>
              </a:rPr>
              <a:t>Applications / Importance:</a:t>
            </a:r>
          </a:p>
          <a:p>
            <a:pPr algn="just" marL="626111" indent="-313055" lvl="1">
              <a:lnSpc>
                <a:spcPts val="4060"/>
              </a:lnSpc>
              <a:buFont typeface="Arial"/>
              <a:buChar char="•"/>
            </a:pPr>
            <a:r>
              <a:rPr lang="en-US" sz="2900">
                <a:solidFill>
                  <a:srgbClr val="000000"/>
                </a:solidFill>
                <a:latin typeface="Inter"/>
                <a:ea typeface="Inter"/>
                <a:cs typeface="Inter"/>
                <a:sym typeface="Inter"/>
              </a:rPr>
              <a:t>Simplif</a:t>
            </a:r>
            <a:r>
              <a:rPr lang="en-US" sz="2900">
                <a:solidFill>
                  <a:srgbClr val="000000"/>
                </a:solidFill>
                <a:latin typeface="Inter"/>
                <a:ea typeface="Inter"/>
                <a:cs typeface="Inter"/>
                <a:sym typeface="Inter"/>
              </a:rPr>
              <a:t>ied public weather forecasts</a:t>
            </a:r>
          </a:p>
          <a:p>
            <a:pPr algn="just" marL="626111" indent="-313055" lvl="1">
              <a:lnSpc>
                <a:spcPts val="4060"/>
              </a:lnSpc>
              <a:buFont typeface="Arial"/>
              <a:buChar char="•"/>
            </a:pPr>
            <a:r>
              <a:rPr lang="en-US" sz="2900">
                <a:solidFill>
                  <a:srgbClr val="000000"/>
                </a:solidFill>
                <a:latin typeface="Inter"/>
                <a:ea typeface="Inter"/>
                <a:cs typeface="Inter"/>
                <a:sym typeface="Inter"/>
              </a:rPr>
              <a:t>Travel and outdoor event planning</a:t>
            </a:r>
          </a:p>
          <a:p>
            <a:pPr algn="just" marL="626111" indent="-313055" lvl="1">
              <a:lnSpc>
                <a:spcPts val="4060"/>
              </a:lnSpc>
              <a:buFont typeface="Arial"/>
              <a:buChar char="•"/>
            </a:pPr>
            <a:r>
              <a:rPr lang="en-US" sz="2900">
                <a:solidFill>
                  <a:srgbClr val="000000"/>
                </a:solidFill>
                <a:latin typeface="Inter"/>
                <a:ea typeface="Inter"/>
                <a:cs typeface="Inter"/>
                <a:sym typeface="Inter"/>
              </a:rPr>
              <a:t>Quick decision-making for emergency services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1108325" y="2365177"/>
            <a:ext cx="6041477" cy="2705139"/>
          </a:xfrm>
          <a:custGeom>
            <a:avLst/>
            <a:gdLst/>
            <a:ahLst/>
            <a:cxnLst/>
            <a:rect r="r" b="b" t="t" l="l"/>
            <a:pathLst>
              <a:path h="2705139" w="6041477">
                <a:moveTo>
                  <a:pt x="0" y="0"/>
                </a:moveTo>
                <a:lnTo>
                  <a:pt x="6041477" y="0"/>
                </a:lnTo>
                <a:lnTo>
                  <a:pt x="6041477" y="2705139"/>
                </a:lnTo>
                <a:lnTo>
                  <a:pt x="0" y="2705139"/>
                </a:lnTo>
                <a:lnTo>
                  <a:pt x="0" y="0"/>
                </a:lnTo>
                <a:close/>
              </a:path>
            </a:pathLst>
          </a:custGeom>
          <a:blipFill>
            <a:blip r:embed="rId6"/>
            <a:stretch>
              <a:fillRect l="0" t="0" r="0" b="0"/>
            </a:stretch>
          </a:blipFill>
        </p:spPr>
      </p:sp>
      <p:sp>
        <p:nvSpPr>
          <p:cNvPr name="Freeform 5" id="5"/>
          <p:cNvSpPr/>
          <p:nvPr/>
        </p:nvSpPr>
        <p:spPr>
          <a:xfrm flipH="false" flipV="false" rot="0">
            <a:off x="9454988" y="5529764"/>
            <a:ext cx="4535351" cy="4114800"/>
          </a:xfrm>
          <a:custGeom>
            <a:avLst/>
            <a:gdLst/>
            <a:ahLst/>
            <a:cxnLst/>
            <a:rect r="r" b="b" t="t" l="l"/>
            <a:pathLst>
              <a:path h="4114800" w="4535351">
                <a:moveTo>
                  <a:pt x="0" y="0"/>
                </a:moveTo>
                <a:lnTo>
                  <a:pt x="4535351" y="0"/>
                </a:lnTo>
                <a:lnTo>
                  <a:pt x="4535351" y="4114800"/>
                </a:lnTo>
                <a:lnTo>
                  <a:pt x="0" y="4114800"/>
                </a:lnTo>
                <a:lnTo>
                  <a:pt x="0" y="0"/>
                </a:lnTo>
                <a:close/>
              </a:path>
            </a:pathLst>
          </a:custGeom>
          <a:blipFill>
            <a:blip r:embed="rId7">
              <a:alphaModFix amt="77000"/>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341317" y="513898"/>
            <a:ext cx="8787747" cy="935012"/>
          </a:xfrm>
          <a:prstGeom prst="rect">
            <a:avLst/>
          </a:prstGeom>
        </p:spPr>
        <p:txBody>
          <a:bodyPr anchor="t" rtlCol="false" tIns="0" lIns="0" bIns="0" rIns="0">
            <a:spAutoFit/>
          </a:bodyPr>
          <a:lstStyle/>
          <a:p>
            <a:pPr algn="ctr">
              <a:lnSpc>
                <a:spcPts val="7788"/>
              </a:lnSpc>
            </a:pPr>
            <a:r>
              <a:rPr lang="en-US" b="true" sz="5563" u="sng">
                <a:solidFill>
                  <a:srgbClr val="000000"/>
                </a:solidFill>
                <a:latin typeface="Canva Sans Bold"/>
                <a:ea typeface="Canva Sans Bold"/>
                <a:cs typeface="Canva Sans Bold"/>
                <a:sym typeface="Canva Sans Bold"/>
              </a:rPr>
              <a:t>Air Quality Prediction</a:t>
            </a:r>
          </a:p>
        </p:txBody>
      </p:sp>
      <p:sp>
        <p:nvSpPr>
          <p:cNvPr name="TextBox 7" id="7"/>
          <p:cNvSpPr txBox="true"/>
          <p:nvPr/>
        </p:nvSpPr>
        <p:spPr>
          <a:xfrm rot="0">
            <a:off x="1028700" y="7358756"/>
            <a:ext cx="7480250" cy="2156913"/>
          </a:xfrm>
          <a:prstGeom prst="rect">
            <a:avLst/>
          </a:prstGeom>
        </p:spPr>
        <p:txBody>
          <a:bodyPr anchor="t" rtlCol="false" tIns="0" lIns="0" bIns="0" rIns="0">
            <a:spAutoFit/>
          </a:bodyPr>
          <a:lstStyle/>
          <a:p>
            <a:pPr algn="just">
              <a:lnSpc>
                <a:spcPts val="4920"/>
              </a:lnSpc>
              <a:spcBef>
                <a:spcPct val="0"/>
              </a:spcBef>
            </a:pPr>
            <a:r>
              <a:rPr lang="en-US" b="true" sz="3514">
                <a:solidFill>
                  <a:srgbClr val="000000"/>
                </a:solidFill>
                <a:latin typeface="Inter Bold"/>
                <a:ea typeface="Inter Bold"/>
                <a:cs typeface="Inter Bold"/>
                <a:sym typeface="Inter Bold"/>
              </a:rPr>
              <a:t>   </a:t>
            </a:r>
            <a:r>
              <a:rPr lang="en-US" b="true" sz="3514">
                <a:solidFill>
                  <a:srgbClr val="000000"/>
                </a:solidFill>
                <a:latin typeface="Inter Bold"/>
                <a:ea typeface="Inter Bold"/>
                <a:cs typeface="Inter Bold"/>
                <a:sym typeface="Inter Bold"/>
              </a:rPr>
              <a:t>Applications / Importance:</a:t>
            </a:r>
          </a:p>
          <a:p>
            <a:pPr algn="just" marL="626111" indent="-313055" lvl="1">
              <a:lnSpc>
                <a:spcPts val="4060"/>
              </a:lnSpc>
              <a:buFont typeface="Arial"/>
              <a:buChar char="•"/>
            </a:pPr>
            <a:r>
              <a:rPr lang="en-US" sz="2900">
                <a:solidFill>
                  <a:srgbClr val="000000"/>
                </a:solidFill>
                <a:latin typeface="Inter"/>
                <a:ea typeface="Inter"/>
                <a:cs typeface="Inter"/>
                <a:sym typeface="Inter"/>
              </a:rPr>
              <a:t>Po</a:t>
            </a:r>
            <a:r>
              <a:rPr lang="en-US" sz="2900">
                <a:solidFill>
                  <a:srgbClr val="000000"/>
                </a:solidFill>
                <a:latin typeface="Inter"/>
                <a:ea typeface="Inter"/>
                <a:cs typeface="Inter"/>
                <a:sym typeface="Inter"/>
              </a:rPr>
              <a:t>llution control and monitoring</a:t>
            </a:r>
          </a:p>
          <a:p>
            <a:pPr algn="just" marL="626111" indent="-313055" lvl="1">
              <a:lnSpc>
                <a:spcPts val="4060"/>
              </a:lnSpc>
              <a:buFont typeface="Arial"/>
              <a:buChar char="•"/>
            </a:pPr>
            <a:r>
              <a:rPr lang="en-US" sz="2900">
                <a:solidFill>
                  <a:srgbClr val="000000"/>
                </a:solidFill>
                <a:latin typeface="Inter"/>
                <a:ea typeface="Inter"/>
                <a:cs typeface="Inter"/>
                <a:sym typeface="Inter"/>
              </a:rPr>
              <a:t>Public health advisory</a:t>
            </a:r>
          </a:p>
          <a:p>
            <a:pPr algn="just" marL="626111" indent="-313055" lvl="1">
              <a:lnSpc>
                <a:spcPts val="4060"/>
              </a:lnSpc>
              <a:buFont typeface="Arial"/>
              <a:buChar char="•"/>
            </a:pPr>
            <a:r>
              <a:rPr lang="en-US" sz="2900">
                <a:solidFill>
                  <a:srgbClr val="000000"/>
                </a:solidFill>
                <a:latin typeface="Inter"/>
                <a:ea typeface="Inter"/>
                <a:cs typeface="Inter"/>
                <a:sym typeface="Inter"/>
              </a:rPr>
              <a:t>Environmental planning and regulations</a:t>
            </a:r>
          </a:p>
        </p:txBody>
      </p:sp>
      <p:sp>
        <p:nvSpPr>
          <p:cNvPr name="TextBox 8" id="8"/>
          <p:cNvSpPr txBox="true"/>
          <p:nvPr/>
        </p:nvSpPr>
        <p:spPr>
          <a:xfrm rot="0">
            <a:off x="1028700" y="2308027"/>
            <a:ext cx="9713794" cy="4781042"/>
          </a:xfrm>
          <a:prstGeom prst="rect">
            <a:avLst/>
          </a:prstGeom>
        </p:spPr>
        <p:txBody>
          <a:bodyPr anchor="t" rtlCol="false" tIns="0" lIns="0" bIns="0" rIns="0">
            <a:spAutoFit/>
          </a:bodyPr>
          <a:lstStyle/>
          <a:p>
            <a:pPr algn="l">
              <a:lnSpc>
                <a:spcPts val="4228"/>
              </a:lnSpc>
              <a:spcBef>
                <a:spcPct val="0"/>
              </a:spcBef>
            </a:pPr>
            <a:r>
              <a:rPr lang="en-US" sz="3020">
                <a:solidFill>
                  <a:srgbClr val="000000"/>
                </a:solidFill>
                <a:latin typeface="Inter"/>
                <a:ea typeface="Inter"/>
                <a:cs typeface="Inter"/>
                <a:sym typeface="Inter"/>
              </a:rPr>
              <a:t>The Air Quality model predicts the Air Quality Index (AQI) using data from pollutants such as NO₂, SO₂, O₃, PM2.5, and PM10. It uses regression analysis to generate precise numerical AQI values. This model allows authorities to track air pollution trends, evaluate health risks, and implement control measures. Timely AQI predictions are critical for public health advisories, especially for sensitive populations.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1776285" y="2160101"/>
            <a:ext cx="5780365" cy="1587411"/>
          </a:xfrm>
          <a:custGeom>
            <a:avLst/>
            <a:gdLst/>
            <a:ahLst/>
            <a:cxnLst/>
            <a:rect r="r" b="b" t="t" l="l"/>
            <a:pathLst>
              <a:path h="1587411" w="5780365">
                <a:moveTo>
                  <a:pt x="0" y="0"/>
                </a:moveTo>
                <a:lnTo>
                  <a:pt x="5780365" y="0"/>
                </a:lnTo>
                <a:lnTo>
                  <a:pt x="5780365" y="1587410"/>
                </a:lnTo>
                <a:lnTo>
                  <a:pt x="0" y="1587410"/>
                </a:lnTo>
                <a:lnTo>
                  <a:pt x="0" y="0"/>
                </a:lnTo>
                <a:close/>
              </a:path>
            </a:pathLst>
          </a:custGeom>
          <a:blipFill>
            <a:blip r:embed="rId6"/>
            <a:stretch>
              <a:fillRect l="0" t="0" r="0" b="0"/>
            </a:stretch>
          </a:blipFill>
        </p:spPr>
      </p:sp>
      <p:sp>
        <p:nvSpPr>
          <p:cNvPr name="Freeform 5" id="5"/>
          <p:cNvSpPr/>
          <p:nvPr/>
        </p:nvSpPr>
        <p:spPr>
          <a:xfrm flipH="false" flipV="false" rot="0">
            <a:off x="8709734" y="5143500"/>
            <a:ext cx="4723638" cy="4723638"/>
          </a:xfrm>
          <a:custGeom>
            <a:avLst/>
            <a:gdLst/>
            <a:ahLst/>
            <a:cxnLst/>
            <a:rect r="r" b="b" t="t" l="l"/>
            <a:pathLst>
              <a:path h="4723638" w="4723638">
                <a:moveTo>
                  <a:pt x="0" y="0"/>
                </a:moveTo>
                <a:lnTo>
                  <a:pt x="4723638" y="0"/>
                </a:lnTo>
                <a:lnTo>
                  <a:pt x="4723638" y="4723638"/>
                </a:lnTo>
                <a:lnTo>
                  <a:pt x="0" y="4723638"/>
                </a:lnTo>
                <a:lnTo>
                  <a:pt x="0" y="0"/>
                </a:lnTo>
                <a:close/>
              </a:path>
            </a:pathLst>
          </a:custGeom>
          <a:blipFill>
            <a:blip r:embed="rId7">
              <a:alphaModFix amt="67000"/>
            </a:blip>
            <a:stretch>
              <a:fillRect l="0" t="0" r="0" b="0"/>
            </a:stretch>
          </a:blipFill>
        </p:spPr>
      </p:sp>
      <p:sp>
        <p:nvSpPr>
          <p:cNvPr name="TextBox 6" id="6"/>
          <p:cNvSpPr txBox="true"/>
          <p:nvPr/>
        </p:nvSpPr>
        <p:spPr>
          <a:xfrm rot="0">
            <a:off x="5060580" y="509181"/>
            <a:ext cx="9391193" cy="935067"/>
          </a:xfrm>
          <a:prstGeom prst="rect">
            <a:avLst/>
          </a:prstGeom>
        </p:spPr>
        <p:txBody>
          <a:bodyPr anchor="t" rtlCol="false" tIns="0" lIns="0" bIns="0" rIns="0">
            <a:spAutoFit/>
          </a:bodyPr>
          <a:lstStyle/>
          <a:p>
            <a:pPr algn="ctr">
              <a:lnSpc>
                <a:spcPts val="7785"/>
              </a:lnSpc>
            </a:pPr>
            <a:r>
              <a:rPr lang="en-US" b="true" sz="5561" u="sng">
                <a:solidFill>
                  <a:srgbClr val="000000"/>
                </a:solidFill>
                <a:latin typeface="Canva Sans Bold"/>
                <a:ea typeface="Canva Sans Bold"/>
                <a:cs typeface="Canva Sans Bold"/>
                <a:sym typeface="Canva Sans Bold"/>
              </a:rPr>
              <a:t>UV Risk Level Prediction</a:t>
            </a:r>
          </a:p>
        </p:txBody>
      </p:sp>
      <p:sp>
        <p:nvSpPr>
          <p:cNvPr name="TextBox 7" id="7"/>
          <p:cNvSpPr txBox="true"/>
          <p:nvPr/>
        </p:nvSpPr>
        <p:spPr>
          <a:xfrm rot="0">
            <a:off x="1028700" y="7101387"/>
            <a:ext cx="6698456" cy="2156913"/>
          </a:xfrm>
          <a:prstGeom prst="rect">
            <a:avLst/>
          </a:prstGeom>
        </p:spPr>
        <p:txBody>
          <a:bodyPr anchor="t" rtlCol="false" tIns="0" lIns="0" bIns="0" rIns="0">
            <a:spAutoFit/>
          </a:bodyPr>
          <a:lstStyle/>
          <a:p>
            <a:pPr algn="ctr">
              <a:lnSpc>
                <a:spcPts val="4920"/>
              </a:lnSpc>
              <a:spcBef>
                <a:spcPct val="0"/>
              </a:spcBef>
            </a:pPr>
            <a:r>
              <a:rPr lang="en-US" b="true" sz="3514">
                <a:solidFill>
                  <a:srgbClr val="000000"/>
                </a:solidFill>
                <a:latin typeface="Inter Bold"/>
                <a:ea typeface="Inter Bold"/>
                <a:cs typeface="Inter Bold"/>
                <a:sym typeface="Inter Bold"/>
              </a:rPr>
              <a:t>Applications / Importance:</a:t>
            </a:r>
          </a:p>
          <a:p>
            <a:pPr algn="l" marL="626111" indent="-313055" lvl="1">
              <a:lnSpc>
                <a:spcPts val="4060"/>
              </a:lnSpc>
              <a:buFont typeface="Arial"/>
              <a:buChar char="•"/>
            </a:pPr>
            <a:r>
              <a:rPr lang="en-US" sz="2900">
                <a:solidFill>
                  <a:srgbClr val="000000"/>
                </a:solidFill>
                <a:latin typeface="Inter"/>
                <a:ea typeface="Inter"/>
                <a:cs typeface="Inter"/>
                <a:sym typeface="Inter"/>
              </a:rPr>
              <a:t>Publ</a:t>
            </a:r>
            <a:r>
              <a:rPr lang="en-US" sz="2900">
                <a:solidFill>
                  <a:srgbClr val="000000"/>
                </a:solidFill>
                <a:latin typeface="Inter"/>
                <a:ea typeface="Inter"/>
                <a:cs typeface="Inter"/>
                <a:sym typeface="Inter"/>
              </a:rPr>
              <a:t>ic health and safety advisories</a:t>
            </a:r>
          </a:p>
          <a:p>
            <a:pPr algn="l" marL="626111" indent="-313055" lvl="1">
              <a:lnSpc>
                <a:spcPts val="4060"/>
              </a:lnSpc>
              <a:buFont typeface="Arial"/>
              <a:buChar char="•"/>
            </a:pPr>
            <a:r>
              <a:rPr lang="en-US" sz="2900">
                <a:solidFill>
                  <a:srgbClr val="000000"/>
                </a:solidFill>
                <a:latin typeface="Inter"/>
                <a:ea typeface="Inter"/>
                <a:cs typeface="Inter"/>
                <a:sym typeface="Inter"/>
              </a:rPr>
              <a:t>Outdoor activity planning</a:t>
            </a:r>
          </a:p>
          <a:p>
            <a:pPr algn="l" marL="626111" indent="-313055" lvl="1">
              <a:lnSpc>
                <a:spcPts val="4060"/>
              </a:lnSpc>
              <a:buFont typeface="Arial"/>
              <a:buChar char="•"/>
            </a:pPr>
            <a:r>
              <a:rPr lang="en-US" sz="2900">
                <a:solidFill>
                  <a:srgbClr val="000000"/>
                </a:solidFill>
                <a:latin typeface="Inter"/>
                <a:ea typeface="Inter"/>
                <a:cs typeface="Inter"/>
                <a:sym typeface="Inter"/>
              </a:rPr>
              <a:t>Skin cancer prevention campaigns</a:t>
            </a:r>
          </a:p>
        </p:txBody>
      </p:sp>
      <p:sp>
        <p:nvSpPr>
          <p:cNvPr name="TextBox 8" id="8"/>
          <p:cNvSpPr txBox="true"/>
          <p:nvPr/>
        </p:nvSpPr>
        <p:spPr>
          <a:xfrm rot="0">
            <a:off x="1028700" y="2308027"/>
            <a:ext cx="10743273" cy="3714242"/>
          </a:xfrm>
          <a:prstGeom prst="rect">
            <a:avLst/>
          </a:prstGeom>
        </p:spPr>
        <p:txBody>
          <a:bodyPr anchor="t" rtlCol="false" tIns="0" lIns="0" bIns="0" rIns="0">
            <a:spAutoFit/>
          </a:bodyPr>
          <a:lstStyle/>
          <a:p>
            <a:pPr algn="l">
              <a:lnSpc>
                <a:spcPts val="4228"/>
              </a:lnSpc>
              <a:spcBef>
                <a:spcPct val="0"/>
              </a:spcBef>
            </a:pPr>
            <a:r>
              <a:rPr lang="en-US" sz="3020">
                <a:solidFill>
                  <a:srgbClr val="000000"/>
                </a:solidFill>
                <a:latin typeface="Inter"/>
                <a:ea typeface="Inter"/>
                <a:cs typeface="Inter"/>
                <a:sym typeface="Inter"/>
              </a:rPr>
              <a:t>The UV Risk Level model predicts ultraviolet radiation exposure levels—low, moderate, high, or extreme. It uses the UV index and sunshine duration as primary inputs. Classification is applied to clearly define risk categories for public understanding. Accurate UV risk prediction is important for skin protection, outdoor safety, and public health awareness.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DAG13cZm2XM</dc:identifier>
  <dcterms:modified xsi:type="dcterms:W3CDTF">2011-08-01T06:04:30Z</dcterms:modified>
  <cp:revision>1</cp:revision>
  <dc:title>Green Modern Analysis of Results Presentation</dc:title>
</cp:coreProperties>
</file>